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3.xml" ContentType="application/vnd.openxmlformats-officedocument.theme+xml"/>
  <Override PartName="/ppt/slideLayouts/slideLayout30.xml" ContentType="application/vnd.openxmlformats-officedocument.presentationml.slideLayout+xml"/>
  <Override PartName="/ppt/theme/theme14.xml" ContentType="application/vnd.openxmlformats-officedocument.theme+xml"/>
  <Override PartName="/ppt/slideLayouts/slideLayout31.xml" ContentType="application/vnd.openxmlformats-officedocument.presentationml.slideLayout+xml"/>
  <Override PartName="/ppt/theme/theme15.xml" ContentType="application/vnd.openxmlformats-officedocument.theme+xml"/>
  <Override PartName="/ppt/slideLayouts/slideLayout32.xml" ContentType="application/vnd.openxmlformats-officedocument.presentationml.slideLayout+xml"/>
  <Override PartName="/ppt/theme/theme1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8.xml" ContentType="application/vnd.openxmlformats-officedocument.theme+xml"/>
  <Override PartName="/ppt/tags/tag2.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1.xml" ContentType="application/vnd.openxmlformats-officedocument.theme+xml"/>
  <Override PartName="/ppt/slideLayouts/slideLayout90.xml" ContentType="application/vnd.openxmlformats-officedocument.presentationml.slideLayout+xml"/>
  <Override PartName="/ppt/theme/theme2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3.xml" ContentType="application/vnd.openxmlformats-officedocument.theme+xml"/>
  <Override PartName="/ppt/slideLayouts/slideLayout9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231" r:id="rId6"/>
    <p:sldMasterId id="2147485304" r:id="rId7"/>
    <p:sldMasterId id="2147485442" r:id="rId8"/>
    <p:sldMasterId id="2147485457" r:id="rId9"/>
    <p:sldMasterId id="2147485548" r:id="rId10"/>
    <p:sldMasterId id="2147485556" r:id="rId11"/>
    <p:sldMasterId id="2147485595" r:id="rId12"/>
    <p:sldMasterId id="2147485599" r:id="rId13"/>
    <p:sldMasterId id="2147485682" r:id="rId14"/>
    <p:sldMasterId id="2147485707" r:id="rId15"/>
    <p:sldMasterId id="2147485839" r:id="rId16"/>
    <p:sldMasterId id="2147485862" r:id="rId17"/>
    <p:sldMasterId id="2147485886" r:id="rId18"/>
    <p:sldMasterId id="2147485910" r:id="rId19"/>
    <p:sldMasterId id="2147485917" r:id="rId20"/>
    <p:sldMasterId id="2147485937" r:id="rId21"/>
    <p:sldMasterId id="2147485950" r:id="rId22"/>
    <p:sldMasterId id="2147485969" r:id="rId23"/>
    <p:sldMasterId id="2147485975" r:id="rId24"/>
    <p:sldMasterId id="2147485982" r:id="rId25"/>
    <p:sldMasterId id="2147485984" r:id="rId26"/>
    <p:sldMasterId id="2147485989" r:id="rId27"/>
  </p:sldMasterIdLst>
  <p:notesMasterIdLst>
    <p:notesMasterId r:id="rId72"/>
  </p:notesMasterIdLst>
  <p:handoutMasterIdLst>
    <p:handoutMasterId r:id="rId73"/>
  </p:handoutMasterIdLst>
  <p:sldIdLst>
    <p:sldId id="2143" r:id="rId28"/>
    <p:sldId id="2176" r:id="rId29"/>
    <p:sldId id="2139" r:id="rId30"/>
    <p:sldId id="2120" r:id="rId31"/>
    <p:sldId id="2121" r:id="rId32"/>
    <p:sldId id="2122" r:id="rId33"/>
    <p:sldId id="2145" r:id="rId34"/>
    <p:sldId id="2152" r:id="rId35"/>
    <p:sldId id="2153" r:id="rId36"/>
    <p:sldId id="2155" r:id="rId37"/>
    <p:sldId id="2156" r:id="rId38"/>
    <p:sldId id="2157" r:id="rId39"/>
    <p:sldId id="2158" r:id="rId40"/>
    <p:sldId id="2159" r:id="rId41"/>
    <p:sldId id="2161" r:id="rId42"/>
    <p:sldId id="2082" r:id="rId43"/>
    <p:sldId id="2118" r:id="rId44"/>
    <p:sldId id="2162" r:id="rId45"/>
    <p:sldId id="2163" r:id="rId46"/>
    <p:sldId id="2165" r:id="rId47"/>
    <p:sldId id="2166" r:id="rId48"/>
    <p:sldId id="2167" r:id="rId49"/>
    <p:sldId id="2137" r:id="rId50"/>
    <p:sldId id="1863" r:id="rId51"/>
    <p:sldId id="2026" r:id="rId52"/>
    <p:sldId id="2175" r:id="rId53"/>
    <p:sldId id="2180" r:id="rId54"/>
    <p:sldId id="2181" r:id="rId55"/>
    <p:sldId id="2172" r:id="rId56"/>
    <p:sldId id="2173" r:id="rId57"/>
    <p:sldId id="2174" r:id="rId58"/>
    <p:sldId id="2140" r:id="rId59"/>
    <p:sldId id="2178" r:id="rId60"/>
    <p:sldId id="2127" r:id="rId61"/>
    <p:sldId id="2131" r:id="rId62"/>
    <p:sldId id="2130" r:id="rId63"/>
    <p:sldId id="2129" r:id="rId64"/>
    <p:sldId id="2034" r:id="rId65"/>
    <p:sldId id="2071" r:id="rId66"/>
    <p:sldId id="2097" r:id="rId67"/>
    <p:sldId id="2033" r:id="rId68"/>
    <p:sldId id="2032" r:id="rId69"/>
    <p:sldId id="2003" r:id="rId70"/>
    <p:sldId id="2111"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roll" id="{8D531F90-B062-D943-9184-02E4171EFFFE}">
          <p14:sldIdLst>
            <p14:sldId id="2143"/>
          </p14:sldIdLst>
        </p14:section>
        <p14:section name="Opportunity in Tech" id="{B6261E02-127A-4450-8DE1-7C3F1248460E}">
          <p14:sldIdLst>
            <p14:sldId id="2176"/>
            <p14:sldId id="2139"/>
            <p14:sldId id="2120"/>
            <p14:sldId id="2121"/>
            <p14:sldId id="2122"/>
          </p14:sldIdLst>
        </p14:section>
        <p14:section name="AI" id="{9DC95F82-2FBC-BB4B-A23E-803FB59B4B9B}">
          <p14:sldIdLst>
            <p14:sldId id="2145"/>
            <p14:sldId id="2152"/>
            <p14:sldId id="2153"/>
            <p14:sldId id="2155"/>
            <p14:sldId id="2156"/>
            <p14:sldId id="2157"/>
            <p14:sldId id="2158"/>
            <p14:sldId id="2159"/>
            <p14:sldId id="2161"/>
          </p14:sldIdLst>
        </p14:section>
        <p14:section name="Big Data" id="{41635CEB-5530-8B47-B4B2-E3C9AB5E65B5}">
          <p14:sldIdLst>
            <p14:sldId id="2082"/>
            <p14:sldId id="2118"/>
            <p14:sldId id="2162"/>
            <p14:sldId id="2163"/>
            <p14:sldId id="2165"/>
            <p14:sldId id="2166"/>
            <p14:sldId id="2167"/>
          </p14:sldIdLst>
        </p14:section>
        <p14:section name="Mixed Reality" id="{DBBB9289-9D54-C542-88A0-F1CB2BD5C466}">
          <p14:sldIdLst>
            <p14:sldId id="2137"/>
            <p14:sldId id="1863"/>
            <p14:sldId id="2026"/>
            <p14:sldId id="2175"/>
            <p14:sldId id="2180"/>
            <p14:sldId id="2181"/>
            <p14:sldId id="2172"/>
            <p14:sldId id="2173"/>
            <p14:sldId id="2174"/>
          </p14:sldIdLst>
        </p14:section>
        <p14:section name="Quantum" id="{C343EC79-C8B7-45D8-A476-D7C65A6687F1}">
          <p14:sldIdLst>
            <p14:sldId id="2140"/>
            <p14:sldId id="2178"/>
            <p14:sldId id="2127"/>
            <p14:sldId id="2131"/>
            <p14:sldId id="2130"/>
            <p14:sldId id="2129"/>
          </p14:sldIdLst>
        </p14:section>
        <p14:section name="Azure Tips" id="{1958B27B-2E50-D043-AA96-D6D28D2DEA64}">
          <p14:sldIdLst>
            <p14:sldId id="2034"/>
            <p14:sldId id="2071"/>
            <p14:sldId id="2097"/>
          </p14:sldIdLst>
        </p14:section>
        <p14:section name="Imagine Cup" id="{0B929BE1-862F-2047-9963-98BCF4A0B87A}">
          <p14:sldIdLst>
            <p14:sldId id="2033"/>
            <p14:sldId id="2032"/>
          </p14:sldIdLst>
        </p14:section>
        <p14:section name="Wrap and Transition" id="{04CFB1BB-4669-0E4A-8785-7E5A456886CB}">
          <p14:sldIdLst>
            <p14:sldId id="2003"/>
            <p14:sldId id="2111"/>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5E5"/>
    <a:srgbClr val="F37918"/>
    <a:srgbClr val="003C6C"/>
    <a:srgbClr val="009EFF"/>
    <a:srgbClr val="0078D7"/>
    <a:srgbClr val="EAEAEA"/>
    <a:srgbClr val="E2E2E2"/>
    <a:srgbClr val="259CFF"/>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6DE25D-0336-4577-A1AC-885D9FF37A97}" v="45" dt="2018-04-17T13:28:58.744"/>
    <p1510:client id="{9DA03B5A-7AC9-4A68-AA3B-713B9265434C}" v="346" dt="2018-04-16T15:07:19.505"/>
    <p1510:client id="{08615900-C845-4A66-A122-4651B29CCF28}" v="4" dt="2018-04-16T15:11:34.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5" autoAdjust="0"/>
    <p:restoredTop sz="65128" autoAdjust="0"/>
  </p:normalViewPr>
  <p:slideViewPr>
    <p:cSldViewPr>
      <p:cViewPr varScale="1">
        <p:scale>
          <a:sx n="50" d="100"/>
          <a:sy n="50" d="100"/>
        </p:scale>
        <p:origin x="1266" y="39"/>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slide" Target="slides/slide41.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34.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Ibach" userId="78944552-6a32-4fc2-8d53-2ad28803bb9f" providerId="ADAL" clId="{826DE25D-0336-4577-A1AC-885D9FF37A97}"/>
    <pc:docChg chg="delSld modSld modSection">
      <pc:chgData name="Susan Ibach" userId="78944552-6a32-4fc2-8d53-2ad28803bb9f" providerId="ADAL" clId="{826DE25D-0336-4577-A1AC-885D9FF37A97}" dt="2018-04-17T13:28:58.744" v="44" actId="2696"/>
      <pc:docMkLst>
        <pc:docMk/>
      </pc:docMkLst>
      <pc:sldChg chg="modNotesTx">
        <pc:chgData name="Susan Ibach" userId="78944552-6a32-4fc2-8d53-2ad28803bb9f" providerId="ADAL" clId="{826DE25D-0336-4577-A1AC-885D9FF37A97}" dt="2018-04-17T13:22:26.716" v="2" actId="6549"/>
        <pc:sldMkLst>
          <pc:docMk/>
          <pc:sldMk cId="3724101396" sldId="2139"/>
        </pc:sldMkLst>
      </pc:sldChg>
      <pc:sldChg chg="modNotesTx">
        <pc:chgData name="Susan Ibach" userId="78944552-6a32-4fc2-8d53-2ad28803bb9f" providerId="ADAL" clId="{826DE25D-0336-4577-A1AC-885D9FF37A97}" dt="2018-04-17T13:24:44.593" v="4" actId="6549"/>
        <pc:sldMkLst>
          <pc:docMk/>
          <pc:sldMk cId="3272385783" sldId="2145"/>
        </pc:sldMkLst>
      </pc:sldChg>
      <pc:sldChg chg="modNotesTx">
        <pc:chgData name="Susan Ibach" userId="78944552-6a32-4fc2-8d53-2ad28803bb9f" providerId="ADAL" clId="{826DE25D-0336-4577-A1AC-885D9FF37A97}" dt="2018-04-17T13:28:03.542" v="35" actId="6549"/>
        <pc:sldMkLst>
          <pc:docMk/>
          <pc:sldMk cId="3130077274" sldId="2152"/>
        </pc:sldMkLst>
      </pc:sldChg>
      <pc:sldChg chg="modNotesTx">
        <pc:chgData name="Susan Ibach" userId="78944552-6a32-4fc2-8d53-2ad28803bb9f" providerId="ADAL" clId="{826DE25D-0336-4577-A1AC-885D9FF37A97}" dt="2018-04-17T13:28:42.316" v="43" actId="6549"/>
        <pc:sldMkLst>
          <pc:docMk/>
          <pc:sldMk cId="1245076098" sldId="2153"/>
        </pc:sldMkLst>
      </pc:sldChg>
      <pc:sldChg chg="del">
        <pc:chgData name="Susan Ibach" userId="78944552-6a32-4fc2-8d53-2ad28803bb9f" providerId="ADAL" clId="{826DE25D-0336-4577-A1AC-885D9FF37A97}" dt="2018-04-17T13:28:58.744" v="44" actId="2696"/>
        <pc:sldMkLst>
          <pc:docMk/>
          <pc:sldMk cId="805840135" sldId="2154"/>
        </pc:sldMkLst>
      </pc:sldChg>
      <pc:sldChg chg="modNotesTx">
        <pc:chgData name="Susan Ibach" userId="78944552-6a32-4fc2-8d53-2ad28803bb9f" providerId="ADAL" clId="{826DE25D-0336-4577-A1AC-885D9FF37A97}" dt="2018-04-17T13:22:08.689" v="0" actId="6549"/>
        <pc:sldMkLst>
          <pc:docMk/>
          <pc:sldMk cId="663085797" sldId="2176"/>
        </pc:sldMkLst>
      </pc:sldChg>
      <pc:sldChg chg="modNotesTx">
        <pc:chgData name="Susan Ibach" userId="78944552-6a32-4fc2-8d53-2ad28803bb9f" providerId="ADAL" clId="{826DE25D-0336-4577-A1AC-885D9FF37A97}" dt="2018-04-17T13:24:30.892" v="3" actId="6549"/>
        <pc:sldMkLst>
          <pc:docMk/>
          <pc:sldMk cId="3004802197" sldId="2182"/>
        </pc:sldMkLst>
      </pc:sldChg>
    </pc:docChg>
  </pc:docChgLst>
  <pc:docChgLst>
    <pc:chgData name="Justin Garrett" userId="e93682d7-3e72-4c19-935a-05ed4e94cc27" providerId="ADAL" clId="{08615900-C845-4A66-A122-4651B29CCF28}"/>
    <pc:docChg chg="addSld delSld modSld modSection">
      <pc:chgData name="Justin Garrett" userId="e93682d7-3e72-4c19-935a-05ed4e94cc27" providerId="ADAL" clId="{08615900-C845-4A66-A122-4651B29CCF28}" dt="2018-04-16T15:11:34.120" v="3" actId="2696"/>
      <pc:docMkLst>
        <pc:docMk/>
      </pc:docMkLst>
      <pc:sldChg chg="del">
        <pc:chgData name="Justin Garrett" userId="e93682d7-3e72-4c19-935a-05ed4e94cc27" providerId="ADAL" clId="{08615900-C845-4A66-A122-4651B29CCF28}" dt="2018-04-16T15:11:22.974" v="1" actId="2696"/>
        <pc:sldMkLst>
          <pc:docMk/>
          <pc:sldMk cId="2368067879" sldId="1946"/>
        </pc:sldMkLst>
      </pc:sldChg>
      <pc:sldChg chg="add">
        <pc:chgData name="Justin Garrett" userId="e93682d7-3e72-4c19-935a-05ed4e94cc27" providerId="ADAL" clId="{08615900-C845-4A66-A122-4651B29CCF28}" dt="2018-04-16T15:11:19.462" v="0" actId="2696"/>
        <pc:sldMkLst>
          <pc:docMk/>
          <pc:sldMk cId="663085797" sldId="2176"/>
        </pc:sldMkLst>
      </pc:sldChg>
      <pc:sldChg chg="del">
        <pc:chgData name="Justin Garrett" userId="e93682d7-3e72-4c19-935a-05ed4e94cc27" providerId="ADAL" clId="{08615900-C845-4A66-A122-4651B29CCF28}" dt="2018-04-16T15:11:34.120" v="3" actId="2696"/>
        <pc:sldMkLst>
          <pc:docMk/>
          <pc:sldMk cId="1342446470" sldId="2177"/>
        </pc:sldMkLst>
      </pc:sldChg>
      <pc:sldChg chg="add">
        <pc:chgData name="Justin Garrett" userId="e93682d7-3e72-4c19-935a-05ed4e94cc27" providerId="ADAL" clId="{08615900-C845-4A66-A122-4651B29CCF28}" dt="2018-04-16T15:11:31.267" v="2" actId="2696"/>
        <pc:sldMkLst>
          <pc:docMk/>
          <pc:sldMk cId="3004802197" sldId="2182"/>
        </pc:sldMkLst>
      </pc:sldChg>
    </pc:docChg>
  </pc:docChgLst>
  <pc:docChgLst>
    <pc:chgData name="Lena Hall" userId="S::alehall@microsoft.com::8a6e0478-398e-4077-9a5c-9b6cab87a918" providerId="AD" clId="Web-{7C35298A-09E4-47C0-AA0B-8F7DCE29EE7D}"/>
    <pc:docChg chg="modSld">
      <pc:chgData name="Lena Hall" userId="S::alehall@microsoft.com::8a6e0478-398e-4077-9a5c-9b6cab87a918" providerId="AD" clId="Web-{7C35298A-09E4-47C0-AA0B-8F7DCE29EE7D}" dt="2018-03-30T21:08:19.104" v="3"/>
      <pc:docMkLst>
        <pc:docMk/>
      </pc:docMkLst>
      <pc:sldChg chg="modSp">
        <pc:chgData name="Lena Hall" userId="S::alehall@microsoft.com::8a6e0478-398e-4077-9a5c-9b6cab87a918" providerId="AD" clId="Web-{7C35298A-09E4-47C0-AA0B-8F7DCE29EE7D}" dt="2018-03-30T21:08:19.104" v="3"/>
        <pc:sldMkLst>
          <pc:docMk/>
          <pc:sldMk cId="3867272550" sldId="2120"/>
        </pc:sldMkLst>
        <pc:spChg chg="mod">
          <ac:chgData name="Lena Hall" userId="S::alehall@microsoft.com::8a6e0478-398e-4077-9a5c-9b6cab87a918" providerId="AD" clId="Web-{7C35298A-09E4-47C0-AA0B-8F7DCE29EE7D}" dt="2018-03-30T21:08:19.104" v="3"/>
          <ac:spMkLst>
            <pc:docMk/>
            <pc:sldMk cId="3867272550" sldId="2120"/>
            <ac:spMk id="4" creationId="{B6D62BD4-4D4E-46CB-BC3E-6B106E746F29}"/>
          </ac:spMkLst>
        </pc:spChg>
      </pc:sldChg>
    </pc:docChg>
  </pc:docChgLst>
  <pc:docChgLst>
    <pc:chgData name="Justin Garrett" userId="e93682d7-3e72-4c19-935a-05ed4e94cc27" providerId="ADAL" clId="{9DA03B5A-7AC9-4A68-AA3B-713B9265434C}"/>
    <pc:docChg chg="undo custSel addSld delSld modSld sldOrd modSection">
      <pc:chgData name="Justin Garrett" userId="e93682d7-3e72-4c19-935a-05ed4e94cc27" providerId="ADAL" clId="{9DA03B5A-7AC9-4A68-AA3B-713B9265434C}" dt="2018-04-16T15:07:19.505" v="373" actId="2696"/>
      <pc:docMkLst>
        <pc:docMk/>
      </pc:docMkLst>
      <pc:sldChg chg="del">
        <pc:chgData name="Justin Garrett" userId="e93682d7-3e72-4c19-935a-05ed4e94cc27" providerId="ADAL" clId="{9DA03B5A-7AC9-4A68-AA3B-713B9265434C}" dt="2018-04-16T15:02:48.169" v="233" actId="2696"/>
        <pc:sldMkLst>
          <pc:docMk/>
          <pc:sldMk cId="3787906422" sldId="263"/>
        </pc:sldMkLst>
      </pc:sldChg>
      <pc:sldChg chg="del">
        <pc:chgData name="Justin Garrett" userId="e93682d7-3e72-4c19-935a-05ed4e94cc27" providerId="ADAL" clId="{9DA03B5A-7AC9-4A68-AA3B-713B9265434C}" dt="2018-04-16T15:02:48.231" v="234" actId="2696"/>
        <pc:sldMkLst>
          <pc:docMk/>
          <pc:sldMk cId="336714991" sldId="588"/>
        </pc:sldMkLst>
      </pc:sldChg>
      <pc:sldChg chg="modNotesTx">
        <pc:chgData name="Justin Garrett" userId="e93682d7-3e72-4c19-935a-05ed4e94cc27" providerId="ADAL" clId="{9DA03B5A-7AC9-4A68-AA3B-713B9265434C}" dt="2018-04-16T14:57:37.802" v="51" actId="6549"/>
        <pc:sldMkLst>
          <pc:docMk/>
          <pc:sldMk cId="2368067879" sldId="1946"/>
        </pc:sldMkLst>
      </pc:sldChg>
      <pc:sldChg chg="del">
        <pc:chgData name="Justin Garrett" userId="e93682d7-3e72-4c19-935a-05ed4e94cc27" providerId="ADAL" clId="{9DA03B5A-7AC9-4A68-AA3B-713B9265434C}" dt="2018-04-16T15:07:19.467" v="371" actId="2696"/>
        <pc:sldMkLst>
          <pc:docMk/>
          <pc:sldMk cId="3391341467" sldId="1953"/>
        </pc:sldMkLst>
      </pc:sldChg>
      <pc:sldChg chg="del">
        <pc:chgData name="Justin Garrett" userId="e93682d7-3e72-4c19-935a-05ed4e94cc27" providerId="ADAL" clId="{9DA03B5A-7AC9-4A68-AA3B-713B9265434C}" dt="2018-04-16T15:07:19.405" v="370" actId="2696"/>
        <pc:sldMkLst>
          <pc:docMk/>
          <pc:sldMk cId="3680213205" sldId="1954"/>
        </pc:sldMkLst>
      </pc:sldChg>
      <pc:sldChg chg="del">
        <pc:chgData name="Justin Garrett" userId="e93682d7-3e72-4c19-935a-05ed4e94cc27" providerId="ADAL" clId="{9DA03B5A-7AC9-4A68-AA3B-713B9265434C}" dt="2018-04-16T15:07:18.502" v="359" actId="2696"/>
        <pc:sldMkLst>
          <pc:docMk/>
          <pc:sldMk cId="192946480" sldId="1987"/>
        </pc:sldMkLst>
      </pc:sldChg>
      <pc:sldChg chg="del">
        <pc:chgData name="Justin Garrett" userId="e93682d7-3e72-4c19-935a-05ed4e94cc27" providerId="ADAL" clId="{9DA03B5A-7AC9-4A68-AA3B-713B9265434C}" dt="2018-04-16T14:59:48.787" v="68" actId="2696"/>
        <pc:sldMkLst>
          <pc:docMk/>
          <pc:sldMk cId="2738927883" sldId="1996"/>
        </pc:sldMkLst>
      </pc:sldChg>
      <pc:sldChg chg="modSp">
        <pc:chgData name="Justin Garrett" userId="e93682d7-3e72-4c19-935a-05ed4e94cc27" providerId="ADAL" clId="{9DA03B5A-7AC9-4A68-AA3B-713B9265434C}" dt="2018-04-06T19:17:53.342" v="31" actId="20577"/>
        <pc:sldMkLst>
          <pc:docMk/>
          <pc:sldMk cId="89527214" sldId="2003"/>
        </pc:sldMkLst>
        <pc:spChg chg="mod">
          <ac:chgData name="Justin Garrett" userId="e93682d7-3e72-4c19-935a-05ed4e94cc27" providerId="ADAL" clId="{9DA03B5A-7AC9-4A68-AA3B-713B9265434C}" dt="2018-04-06T19:17:53.342" v="31" actId="20577"/>
          <ac:spMkLst>
            <pc:docMk/>
            <pc:sldMk cId="89527214" sldId="2003"/>
            <ac:spMk id="27" creationId="{00000000-0000-0000-0000-000000000000}"/>
          </ac:spMkLst>
        </pc:spChg>
      </pc:sldChg>
      <pc:sldChg chg="del">
        <pc:chgData name="Justin Garrett" userId="e93682d7-3e72-4c19-935a-05ed4e94cc27" providerId="ADAL" clId="{9DA03B5A-7AC9-4A68-AA3B-713B9265434C}" dt="2018-04-16T14:59:48.332" v="63" actId="2696"/>
        <pc:sldMkLst>
          <pc:docMk/>
          <pc:sldMk cId="2124074195" sldId="2011"/>
        </pc:sldMkLst>
      </pc:sldChg>
      <pc:sldChg chg="del">
        <pc:chgData name="Justin Garrett" userId="e93682d7-3e72-4c19-935a-05ed4e94cc27" providerId="ADAL" clId="{9DA03B5A-7AC9-4A68-AA3B-713B9265434C}" dt="2018-04-16T14:59:48.818" v="69" actId="2696"/>
        <pc:sldMkLst>
          <pc:docMk/>
          <pc:sldMk cId="3996891286" sldId="2019"/>
        </pc:sldMkLst>
      </pc:sldChg>
      <pc:sldChg chg="del">
        <pc:chgData name="Justin Garrett" userId="e93682d7-3e72-4c19-935a-05ed4e94cc27" providerId="ADAL" clId="{9DA03B5A-7AC9-4A68-AA3B-713B9265434C}" dt="2018-04-16T14:59:48.733" v="67" actId="2696"/>
        <pc:sldMkLst>
          <pc:docMk/>
          <pc:sldMk cId="2931351297" sldId="2021"/>
        </pc:sldMkLst>
      </pc:sldChg>
      <pc:sldChg chg="del">
        <pc:chgData name="Justin Garrett" userId="e93682d7-3e72-4c19-935a-05ed4e94cc27" providerId="ADAL" clId="{9DA03B5A-7AC9-4A68-AA3B-713B9265434C}" dt="2018-04-16T15:07:18.533" v="360" actId="2696"/>
        <pc:sldMkLst>
          <pc:docMk/>
          <pc:sldMk cId="1434416265" sldId="2022"/>
        </pc:sldMkLst>
      </pc:sldChg>
      <pc:sldChg chg="del">
        <pc:chgData name="Justin Garrett" userId="e93682d7-3e72-4c19-935a-05ed4e94cc27" providerId="ADAL" clId="{9DA03B5A-7AC9-4A68-AA3B-713B9265434C}" dt="2018-04-16T14:59:48.671" v="66" actId="2696"/>
        <pc:sldMkLst>
          <pc:docMk/>
          <pc:sldMk cId="2507596789" sldId="2024"/>
        </pc:sldMkLst>
      </pc:sldChg>
      <pc:sldChg chg="del">
        <pc:chgData name="Justin Garrett" userId="e93682d7-3e72-4c19-935a-05ed4e94cc27" providerId="ADAL" clId="{9DA03B5A-7AC9-4A68-AA3B-713B9265434C}" dt="2018-04-16T15:01:26.320" v="82" actId="2696"/>
        <pc:sldMkLst>
          <pc:docMk/>
          <pc:sldMk cId="1480227310" sldId="2025"/>
        </pc:sldMkLst>
      </pc:sldChg>
      <pc:sldChg chg="del">
        <pc:chgData name="Justin Garrett" userId="e93682d7-3e72-4c19-935a-05ed4e94cc27" providerId="ADAL" clId="{9DA03B5A-7AC9-4A68-AA3B-713B9265434C}" dt="2018-04-16T15:02:48.333" v="236" actId="2696"/>
        <pc:sldMkLst>
          <pc:docMk/>
          <pc:sldMk cId="3075413008" sldId="2027"/>
        </pc:sldMkLst>
      </pc:sldChg>
      <pc:sldChg chg="del">
        <pc:chgData name="Justin Garrett" userId="e93682d7-3e72-4c19-935a-05ed4e94cc27" providerId="ADAL" clId="{9DA03B5A-7AC9-4A68-AA3B-713B9265434C}" dt="2018-04-16T15:02:48.349" v="237" actId="2696"/>
        <pc:sldMkLst>
          <pc:docMk/>
          <pc:sldMk cId="129541517" sldId="2028"/>
        </pc:sldMkLst>
      </pc:sldChg>
      <pc:sldChg chg="del">
        <pc:chgData name="Justin Garrett" userId="e93682d7-3e72-4c19-935a-05ed4e94cc27" providerId="ADAL" clId="{9DA03B5A-7AC9-4A68-AA3B-713B9265434C}" dt="2018-04-16T15:02:48.412" v="239" actId="2696"/>
        <pc:sldMkLst>
          <pc:docMk/>
          <pc:sldMk cId="259087603" sldId="2030"/>
        </pc:sldMkLst>
      </pc:sldChg>
      <pc:sldChg chg="addSp delSp modAnim">
        <pc:chgData name="Justin Garrett" userId="e93682d7-3e72-4c19-935a-05ed4e94cc27" providerId="ADAL" clId="{9DA03B5A-7AC9-4A68-AA3B-713B9265434C}" dt="2018-04-16T15:05:24.274" v="343" actId="478"/>
        <pc:sldMkLst>
          <pc:docMk/>
          <pc:sldMk cId="2277167127" sldId="2032"/>
        </pc:sldMkLst>
        <pc:picChg chg="add del">
          <ac:chgData name="Justin Garrett" userId="e93682d7-3e72-4c19-935a-05ed4e94cc27" providerId="ADAL" clId="{9DA03B5A-7AC9-4A68-AA3B-713B9265434C}" dt="2018-04-16T15:05:24.274" v="343" actId="478"/>
          <ac:picMkLst>
            <pc:docMk/>
            <pc:sldMk cId="2277167127" sldId="2032"/>
            <ac:picMk id="3" creationId="{00000000-0000-0000-0000-000000000000}"/>
          </ac:picMkLst>
        </pc:picChg>
        <pc:picChg chg="add del">
          <ac:chgData name="Justin Garrett" userId="e93682d7-3e72-4c19-935a-05ed4e94cc27" providerId="ADAL" clId="{9DA03B5A-7AC9-4A68-AA3B-713B9265434C}" dt="2018-04-16T15:05:23.642" v="342" actId="478"/>
          <ac:picMkLst>
            <pc:docMk/>
            <pc:sldMk cId="2277167127" sldId="2032"/>
            <ac:picMk id="4" creationId="{40E5B9E7-B21D-4895-8C3C-5CA7D49F64AA}"/>
          </ac:picMkLst>
        </pc:picChg>
      </pc:sldChg>
      <pc:sldChg chg="modSp">
        <pc:chgData name="Justin Garrett" userId="e93682d7-3e72-4c19-935a-05ed4e94cc27" providerId="ADAL" clId="{9DA03B5A-7AC9-4A68-AA3B-713B9265434C}" dt="2018-04-16T15:05:04.219" v="339" actId="20577"/>
        <pc:sldMkLst>
          <pc:docMk/>
          <pc:sldMk cId="2812946414" sldId="2033"/>
        </pc:sldMkLst>
        <pc:spChg chg="mod">
          <ac:chgData name="Justin Garrett" userId="e93682d7-3e72-4c19-935a-05ed4e94cc27" providerId="ADAL" clId="{9DA03B5A-7AC9-4A68-AA3B-713B9265434C}" dt="2018-04-16T15:05:04.219" v="339" actId="20577"/>
          <ac:spMkLst>
            <pc:docMk/>
            <pc:sldMk cId="2812946414" sldId="2033"/>
            <ac:spMk id="96" creationId="{00000000-0000-0000-0000-000000000000}"/>
          </ac:spMkLst>
        </pc:spChg>
      </pc:sldChg>
      <pc:sldChg chg="del">
        <pc:chgData name="Justin Garrett" userId="e93682d7-3e72-4c19-935a-05ed4e94cc27" providerId="ADAL" clId="{9DA03B5A-7AC9-4A68-AA3B-713B9265434C}" dt="2018-04-16T15:07:18.549" v="361" actId="2696"/>
        <pc:sldMkLst>
          <pc:docMk/>
          <pc:sldMk cId="3936015960" sldId="2035"/>
        </pc:sldMkLst>
      </pc:sldChg>
      <pc:sldChg chg="del">
        <pc:chgData name="Justin Garrett" userId="e93682d7-3e72-4c19-935a-05ed4e94cc27" providerId="ADAL" clId="{9DA03B5A-7AC9-4A68-AA3B-713B9265434C}" dt="2018-04-16T15:07:18.580" v="362" actId="2696"/>
        <pc:sldMkLst>
          <pc:docMk/>
          <pc:sldMk cId="1221648469" sldId="2036"/>
        </pc:sldMkLst>
      </pc:sldChg>
      <pc:sldChg chg="del">
        <pc:chgData name="Justin Garrett" userId="e93682d7-3e72-4c19-935a-05ed4e94cc27" providerId="ADAL" clId="{9DA03B5A-7AC9-4A68-AA3B-713B9265434C}" dt="2018-04-16T15:07:18.602" v="363" actId="2696"/>
        <pc:sldMkLst>
          <pc:docMk/>
          <pc:sldMk cId="2245693241" sldId="2037"/>
        </pc:sldMkLst>
      </pc:sldChg>
      <pc:sldChg chg="del">
        <pc:chgData name="Justin Garrett" userId="e93682d7-3e72-4c19-935a-05ed4e94cc27" providerId="ADAL" clId="{9DA03B5A-7AC9-4A68-AA3B-713B9265434C}" dt="2018-04-16T15:07:18.618" v="364" actId="2696"/>
        <pc:sldMkLst>
          <pc:docMk/>
          <pc:sldMk cId="354425907" sldId="2038"/>
        </pc:sldMkLst>
      </pc:sldChg>
      <pc:sldChg chg="del">
        <pc:chgData name="Justin Garrett" userId="e93682d7-3e72-4c19-935a-05ed4e94cc27" providerId="ADAL" clId="{9DA03B5A-7AC9-4A68-AA3B-713B9265434C}" dt="2018-04-16T15:07:18.665" v="365" actId="2696"/>
        <pc:sldMkLst>
          <pc:docMk/>
          <pc:sldMk cId="2719499767" sldId="2039"/>
        </pc:sldMkLst>
      </pc:sldChg>
      <pc:sldChg chg="del">
        <pc:chgData name="Justin Garrett" userId="e93682d7-3e72-4c19-935a-05ed4e94cc27" providerId="ADAL" clId="{9DA03B5A-7AC9-4A68-AA3B-713B9265434C}" dt="2018-04-16T15:07:18.787" v="368" actId="2696"/>
        <pc:sldMkLst>
          <pc:docMk/>
          <pc:sldMk cId="1078449850" sldId="2045"/>
        </pc:sldMkLst>
      </pc:sldChg>
      <pc:sldChg chg="del">
        <pc:chgData name="Justin Garrett" userId="e93682d7-3e72-4c19-935a-05ed4e94cc27" providerId="ADAL" clId="{9DA03B5A-7AC9-4A68-AA3B-713B9265434C}" dt="2018-04-16T14:59:48.544" v="65" actId="2696"/>
        <pc:sldMkLst>
          <pc:docMk/>
          <pc:sldMk cId="3773368135" sldId="2046"/>
        </pc:sldMkLst>
      </pc:sldChg>
      <pc:sldChg chg="del">
        <pc:chgData name="Justin Garrett" userId="e93682d7-3e72-4c19-935a-05ed4e94cc27" providerId="ADAL" clId="{9DA03B5A-7AC9-4A68-AA3B-713B9265434C}" dt="2018-04-16T15:07:18.295" v="355" actId="2696"/>
        <pc:sldMkLst>
          <pc:docMk/>
          <pc:sldMk cId="800748466" sldId="2049"/>
        </pc:sldMkLst>
      </pc:sldChg>
      <pc:sldChg chg="del">
        <pc:chgData name="Justin Garrett" userId="e93682d7-3e72-4c19-935a-05ed4e94cc27" providerId="ADAL" clId="{9DA03B5A-7AC9-4A68-AA3B-713B9265434C}" dt="2018-04-16T15:07:18.326" v="356" actId="2696"/>
        <pc:sldMkLst>
          <pc:docMk/>
          <pc:sldMk cId="4094852228" sldId="2050"/>
        </pc:sldMkLst>
      </pc:sldChg>
      <pc:sldChg chg="del">
        <pc:chgData name="Justin Garrett" userId="e93682d7-3e72-4c19-935a-05ed4e94cc27" providerId="ADAL" clId="{9DA03B5A-7AC9-4A68-AA3B-713B9265434C}" dt="2018-04-16T15:07:18.433" v="357" actId="2696"/>
        <pc:sldMkLst>
          <pc:docMk/>
          <pc:sldMk cId="575432901" sldId="2051"/>
        </pc:sldMkLst>
      </pc:sldChg>
      <pc:sldChg chg="del">
        <pc:chgData name="Justin Garrett" userId="e93682d7-3e72-4c19-935a-05ed4e94cc27" providerId="ADAL" clId="{9DA03B5A-7AC9-4A68-AA3B-713B9265434C}" dt="2018-04-16T15:07:18.464" v="358" actId="2696"/>
        <pc:sldMkLst>
          <pc:docMk/>
          <pc:sldMk cId="3602261143" sldId="2052"/>
        </pc:sldMkLst>
      </pc:sldChg>
      <pc:sldChg chg="del">
        <pc:chgData name="Justin Garrett" userId="e93682d7-3e72-4c19-935a-05ed4e94cc27" providerId="ADAL" clId="{9DA03B5A-7AC9-4A68-AA3B-713B9265434C}" dt="2018-04-16T14:59:49.057" v="73" actId="2696"/>
        <pc:sldMkLst>
          <pc:docMk/>
          <pc:sldMk cId="4127072707" sldId="2055"/>
        </pc:sldMkLst>
      </pc:sldChg>
      <pc:sldChg chg="del">
        <pc:chgData name="Justin Garrett" userId="e93682d7-3e72-4c19-935a-05ed4e94cc27" providerId="ADAL" clId="{9DA03B5A-7AC9-4A68-AA3B-713B9265434C}" dt="2018-04-16T15:07:18.148" v="350" actId="2696"/>
        <pc:sldMkLst>
          <pc:docMk/>
          <pc:sldMk cId="2688694443" sldId="2056"/>
        </pc:sldMkLst>
      </pc:sldChg>
      <pc:sldChg chg="del">
        <pc:chgData name="Justin Garrett" userId="e93682d7-3e72-4c19-935a-05ed4e94cc27" providerId="ADAL" clId="{9DA03B5A-7AC9-4A68-AA3B-713B9265434C}" dt="2018-04-16T15:07:18.179" v="351" actId="2696"/>
        <pc:sldMkLst>
          <pc:docMk/>
          <pc:sldMk cId="3020004420" sldId="2057"/>
        </pc:sldMkLst>
      </pc:sldChg>
      <pc:sldChg chg="del">
        <pc:chgData name="Justin Garrett" userId="e93682d7-3e72-4c19-935a-05ed4e94cc27" providerId="ADAL" clId="{9DA03B5A-7AC9-4A68-AA3B-713B9265434C}" dt="2018-04-16T15:07:18.201" v="352" actId="2696"/>
        <pc:sldMkLst>
          <pc:docMk/>
          <pc:sldMk cId="2273757976" sldId="2058"/>
        </pc:sldMkLst>
      </pc:sldChg>
      <pc:sldChg chg="del">
        <pc:chgData name="Justin Garrett" userId="e93682d7-3e72-4c19-935a-05ed4e94cc27" providerId="ADAL" clId="{9DA03B5A-7AC9-4A68-AA3B-713B9265434C}" dt="2018-04-16T15:07:18.217" v="353" actId="2696"/>
        <pc:sldMkLst>
          <pc:docMk/>
          <pc:sldMk cId="3689170128" sldId="2059"/>
        </pc:sldMkLst>
      </pc:sldChg>
      <pc:sldChg chg="del">
        <pc:chgData name="Justin Garrett" userId="e93682d7-3e72-4c19-935a-05ed4e94cc27" providerId="ADAL" clId="{9DA03B5A-7AC9-4A68-AA3B-713B9265434C}" dt="2018-04-16T15:07:18.263" v="354" actId="2696"/>
        <pc:sldMkLst>
          <pc:docMk/>
          <pc:sldMk cId="2776957569" sldId="2060"/>
        </pc:sldMkLst>
      </pc:sldChg>
      <pc:sldChg chg="del">
        <pc:chgData name="Justin Garrett" userId="e93682d7-3e72-4c19-935a-05ed4e94cc27" providerId="ADAL" clId="{9DA03B5A-7AC9-4A68-AA3B-713B9265434C}" dt="2018-04-16T14:59:48.987" v="71" actId="2696"/>
        <pc:sldMkLst>
          <pc:docMk/>
          <pc:sldMk cId="2744599467" sldId="2061"/>
        </pc:sldMkLst>
      </pc:sldChg>
      <pc:sldChg chg="del">
        <pc:chgData name="Justin Garrett" userId="e93682d7-3e72-4c19-935a-05ed4e94cc27" providerId="ADAL" clId="{9DA03B5A-7AC9-4A68-AA3B-713B9265434C}" dt="2018-04-16T14:59:49.029" v="72" actId="2696"/>
        <pc:sldMkLst>
          <pc:docMk/>
          <pc:sldMk cId="63450318" sldId="2063"/>
        </pc:sldMkLst>
      </pc:sldChg>
      <pc:sldChg chg="del">
        <pc:chgData name="Justin Garrett" userId="e93682d7-3e72-4c19-935a-05ed4e94cc27" providerId="ADAL" clId="{9DA03B5A-7AC9-4A68-AA3B-713B9265434C}" dt="2018-04-16T15:07:18.132" v="349" actId="2696"/>
        <pc:sldMkLst>
          <pc:docMk/>
          <pc:sldMk cId="3298680908" sldId="2064"/>
        </pc:sldMkLst>
      </pc:sldChg>
      <pc:sldChg chg="del">
        <pc:chgData name="Justin Garrett" userId="e93682d7-3e72-4c19-935a-05ed4e94cc27" providerId="ADAL" clId="{9DA03B5A-7AC9-4A68-AA3B-713B9265434C}" dt="2018-04-16T14:59:48.887" v="70" actId="2696"/>
        <pc:sldMkLst>
          <pc:docMk/>
          <pc:sldMk cId="2254150269" sldId="2065"/>
        </pc:sldMkLst>
      </pc:sldChg>
      <pc:sldChg chg="del">
        <pc:chgData name="Justin Garrett" userId="e93682d7-3e72-4c19-935a-05ed4e94cc27" providerId="ADAL" clId="{9DA03B5A-7AC9-4A68-AA3B-713B9265434C}" dt="2018-04-16T15:07:19.019" v="369" actId="2696"/>
        <pc:sldMkLst>
          <pc:docMk/>
          <pc:sldMk cId="971790157" sldId="2066"/>
        </pc:sldMkLst>
      </pc:sldChg>
      <pc:sldChg chg="del">
        <pc:chgData name="Justin Garrett" userId="e93682d7-3e72-4c19-935a-05ed4e94cc27" providerId="ADAL" clId="{9DA03B5A-7AC9-4A68-AA3B-713B9265434C}" dt="2018-04-16T15:07:18.702" v="366" actId="2696"/>
        <pc:sldMkLst>
          <pc:docMk/>
          <pc:sldMk cId="2905354159" sldId="2068"/>
        </pc:sldMkLst>
      </pc:sldChg>
      <pc:sldChg chg="del">
        <pc:chgData name="Justin Garrett" userId="e93682d7-3e72-4c19-935a-05ed4e94cc27" providerId="ADAL" clId="{9DA03B5A-7AC9-4A68-AA3B-713B9265434C}" dt="2018-04-16T14:59:48.417" v="64" actId="2696"/>
        <pc:sldMkLst>
          <pc:docMk/>
          <pc:sldMk cId="2817148256" sldId="2072"/>
        </pc:sldMkLst>
      </pc:sldChg>
      <pc:sldChg chg="del">
        <pc:chgData name="Justin Garrett" userId="e93682d7-3e72-4c19-935a-05ed4e94cc27" providerId="ADAL" clId="{9DA03B5A-7AC9-4A68-AA3B-713B9265434C}" dt="2018-04-16T15:01:26.731" v="89" actId="2696"/>
        <pc:sldMkLst>
          <pc:docMk/>
          <pc:sldMk cId="2933261566" sldId="2074"/>
        </pc:sldMkLst>
      </pc:sldChg>
      <pc:sldChg chg="del">
        <pc:chgData name="Justin Garrett" userId="e93682d7-3e72-4c19-935a-05ed4e94cc27" providerId="ADAL" clId="{9DA03B5A-7AC9-4A68-AA3B-713B9265434C}" dt="2018-04-16T15:01:26.398" v="83" actId="2696"/>
        <pc:sldMkLst>
          <pc:docMk/>
          <pc:sldMk cId="472324293" sldId="2094"/>
        </pc:sldMkLst>
      </pc:sldChg>
      <pc:sldChg chg="del">
        <pc:chgData name="Justin Garrett" userId="e93682d7-3e72-4c19-935a-05ed4e94cc27" providerId="ADAL" clId="{9DA03B5A-7AC9-4A68-AA3B-713B9265434C}" dt="2018-04-16T15:01:26.606" v="86" actId="2696"/>
        <pc:sldMkLst>
          <pc:docMk/>
          <pc:sldMk cId="3798182011" sldId="2100"/>
        </pc:sldMkLst>
      </pc:sldChg>
      <pc:sldChg chg="del">
        <pc:chgData name="Justin Garrett" userId="e93682d7-3e72-4c19-935a-05ed4e94cc27" providerId="ADAL" clId="{9DA03B5A-7AC9-4A68-AA3B-713B9265434C}" dt="2018-04-16T15:01:26.511" v="84" actId="2696"/>
        <pc:sldMkLst>
          <pc:docMk/>
          <pc:sldMk cId="1671417544" sldId="2108"/>
        </pc:sldMkLst>
      </pc:sldChg>
      <pc:sldChg chg="del">
        <pc:chgData name="Justin Garrett" userId="e93682d7-3e72-4c19-935a-05ed4e94cc27" providerId="ADAL" clId="{9DA03B5A-7AC9-4A68-AA3B-713B9265434C}" dt="2018-04-16T15:01:26.559" v="85" actId="2696"/>
        <pc:sldMkLst>
          <pc:docMk/>
          <pc:sldMk cId="3573737594" sldId="2109"/>
        </pc:sldMkLst>
      </pc:sldChg>
      <pc:sldChg chg="del">
        <pc:chgData name="Justin Garrett" userId="e93682d7-3e72-4c19-935a-05ed4e94cc27" providerId="ADAL" clId="{9DA03B5A-7AC9-4A68-AA3B-713B9265434C}" dt="2018-04-16T15:01:26.668" v="87" actId="2696"/>
        <pc:sldMkLst>
          <pc:docMk/>
          <pc:sldMk cId="4203439517" sldId="2112"/>
        </pc:sldMkLst>
      </pc:sldChg>
      <pc:sldChg chg="del">
        <pc:chgData name="Justin Garrett" userId="e93682d7-3e72-4c19-935a-05ed4e94cc27" providerId="ADAL" clId="{9DA03B5A-7AC9-4A68-AA3B-713B9265434C}" dt="2018-04-16T15:02:48.380" v="238" actId="2696"/>
        <pc:sldMkLst>
          <pc:docMk/>
          <pc:sldMk cId="1738044889" sldId="2115"/>
        </pc:sldMkLst>
      </pc:sldChg>
      <pc:sldChg chg="del">
        <pc:chgData name="Justin Garrett" userId="e93682d7-3e72-4c19-935a-05ed4e94cc27" providerId="ADAL" clId="{9DA03B5A-7AC9-4A68-AA3B-713B9265434C}" dt="2018-04-16T15:01:26.699" v="88" actId="2696"/>
        <pc:sldMkLst>
          <pc:docMk/>
          <pc:sldMk cId="650141328" sldId="2116"/>
        </pc:sldMkLst>
      </pc:sldChg>
      <pc:sldChg chg="modSp">
        <pc:chgData name="Justin Garrett" userId="e93682d7-3e72-4c19-935a-05ed4e94cc27" providerId="ADAL" clId="{9DA03B5A-7AC9-4A68-AA3B-713B9265434C}" dt="2018-04-16T15:01:00.118" v="78" actId="2696"/>
        <pc:sldMkLst>
          <pc:docMk/>
          <pc:sldMk cId="3183277584" sldId="2118"/>
        </pc:sldMkLst>
        <pc:spChg chg="mod">
          <ac:chgData name="Justin Garrett" userId="e93682d7-3e72-4c19-935a-05ed4e94cc27" providerId="ADAL" clId="{9DA03B5A-7AC9-4A68-AA3B-713B9265434C}" dt="2018-04-16T15:01:00.118" v="78" actId="2696"/>
          <ac:spMkLst>
            <pc:docMk/>
            <pc:sldMk cId="3183277584" sldId="2118"/>
            <ac:spMk id="3" creationId="{00000000-0000-0000-0000-000000000000}"/>
          </ac:spMkLst>
        </pc:spChg>
      </pc:sldChg>
      <pc:sldChg chg="modNotesTx">
        <pc:chgData name="Justin Garrett" userId="e93682d7-3e72-4c19-935a-05ed4e94cc27" providerId="ADAL" clId="{9DA03B5A-7AC9-4A68-AA3B-713B9265434C}" dt="2018-04-16T14:57:02.228" v="44" actId="20577"/>
        <pc:sldMkLst>
          <pc:docMk/>
          <pc:sldMk cId="3867272550" sldId="2120"/>
        </pc:sldMkLst>
      </pc:sldChg>
      <pc:sldChg chg="modNotesTx">
        <pc:chgData name="Justin Garrett" userId="e93682d7-3e72-4c19-935a-05ed4e94cc27" providerId="ADAL" clId="{9DA03B5A-7AC9-4A68-AA3B-713B9265434C}" dt="2018-04-16T14:57:11.103" v="47" actId="20577"/>
        <pc:sldMkLst>
          <pc:docMk/>
          <pc:sldMk cId="4099592631" sldId="2121"/>
        </pc:sldMkLst>
      </pc:sldChg>
      <pc:sldChg chg="modNotesTx">
        <pc:chgData name="Justin Garrett" userId="e93682d7-3e72-4c19-935a-05ed4e94cc27" providerId="ADAL" clId="{9DA03B5A-7AC9-4A68-AA3B-713B9265434C}" dt="2018-04-16T14:57:21.238" v="49" actId="20577"/>
        <pc:sldMkLst>
          <pc:docMk/>
          <pc:sldMk cId="328199985" sldId="2122"/>
        </pc:sldMkLst>
      </pc:sldChg>
      <pc:sldChg chg="del ord">
        <pc:chgData name="Justin Garrett" userId="e93682d7-3e72-4c19-935a-05ed4e94cc27" providerId="ADAL" clId="{9DA03B5A-7AC9-4A68-AA3B-713B9265434C}" dt="2018-04-16T15:07:19.505" v="373" actId="2696"/>
        <pc:sldMkLst>
          <pc:docMk/>
          <pc:sldMk cId="1145849405" sldId="2123"/>
        </pc:sldMkLst>
      </pc:sldChg>
      <pc:sldChg chg="del">
        <pc:chgData name="Justin Garrett" userId="e93682d7-3e72-4c19-935a-05ed4e94cc27" providerId="ADAL" clId="{9DA03B5A-7AC9-4A68-AA3B-713B9265434C}" dt="2018-04-16T14:55:33.161" v="33" actId="2696"/>
        <pc:sldMkLst>
          <pc:docMk/>
          <pc:sldMk cId="2702621207" sldId="2124"/>
        </pc:sldMkLst>
      </pc:sldChg>
      <pc:sldChg chg="del">
        <pc:chgData name="Justin Garrett" userId="e93682d7-3e72-4c19-935a-05ed4e94cc27" providerId="ADAL" clId="{9DA03B5A-7AC9-4A68-AA3B-713B9265434C}" dt="2018-04-16T15:07:18.734" v="367" actId="2696"/>
        <pc:sldMkLst>
          <pc:docMk/>
          <pc:sldMk cId="418110209" sldId="2126"/>
        </pc:sldMkLst>
      </pc:sldChg>
      <pc:sldChg chg="del">
        <pc:chgData name="Justin Garrett" userId="e93682d7-3e72-4c19-935a-05ed4e94cc27" providerId="ADAL" clId="{9DA03B5A-7AC9-4A68-AA3B-713B9265434C}" dt="2018-04-16T15:07:18.101" v="348" actId="2696"/>
        <pc:sldMkLst>
          <pc:docMk/>
          <pc:sldMk cId="3480657319" sldId="2128"/>
        </pc:sldMkLst>
      </pc:sldChg>
      <pc:sldChg chg="modSp ord modTransition setBg">
        <pc:chgData name="Justin Garrett" userId="e93682d7-3e72-4c19-935a-05ed4e94cc27" providerId="ADAL" clId="{9DA03B5A-7AC9-4A68-AA3B-713B9265434C}" dt="2018-04-16T15:06:30.873" v="347" actId="207"/>
        <pc:sldMkLst>
          <pc:docMk/>
          <pc:sldMk cId="3422155794" sldId="2131"/>
        </pc:sldMkLst>
        <pc:spChg chg="mod">
          <ac:chgData name="Justin Garrett" userId="e93682d7-3e72-4c19-935a-05ed4e94cc27" providerId="ADAL" clId="{9DA03B5A-7AC9-4A68-AA3B-713B9265434C}" dt="2018-04-16T15:06:30.873" v="347" actId="207"/>
          <ac:spMkLst>
            <pc:docMk/>
            <pc:sldMk cId="3422155794" sldId="2131"/>
            <ac:spMk id="38" creationId="{EED46A92-4969-4660-94AD-F7FD675B6395}"/>
          </ac:spMkLst>
        </pc:spChg>
      </pc:sldChg>
      <pc:sldChg chg="modSp">
        <pc:chgData name="Justin Garrett" userId="e93682d7-3e72-4c19-935a-05ed4e94cc27" providerId="ADAL" clId="{9DA03B5A-7AC9-4A68-AA3B-713B9265434C}" dt="2018-04-16T15:03:18.990" v="243" actId="2696"/>
        <pc:sldMkLst>
          <pc:docMk/>
          <pc:sldMk cId="3731328480" sldId="2137"/>
        </pc:sldMkLst>
        <pc:spChg chg="mod">
          <ac:chgData name="Justin Garrett" userId="e93682d7-3e72-4c19-935a-05ed4e94cc27" providerId="ADAL" clId="{9DA03B5A-7AC9-4A68-AA3B-713B9265434C}" dt="2018-04-16T15:03:18.990" v="243" actId="2696"/>
          <ac:spMkLst>
            <pc:docMk/>
            <pc:sldMk cId="3731328480" sldId="2137"/>
            <ac:spMk id="3" creationId="{00000000-0000-0000-0000-000000000000}"/>
          </ac:spMkLst>
        </pc:spChg>
      </pc:sldChg>
      <pc:sldChg chg="modSp modNotesTx">
        <pc:chgData name="Justin Garrett" userId="e93682d7-3e72-4c19-935a-05ed4e94cc27" providerId="ADAL" clId="{9DA03B5A-7AC9-4A68-AA3B-713B9265434C}" dt="2018-04-16T14:57:53.555" v="53" actId="6549"/>
        <pc:sldMkLst>
          <pc:docMk/>
          <pc:sldMk cId="3724101396" sldId="2139"/>
        </pc:sldMkLst>
        <pc:spChg chg="mod">
          <ac:chgData name="Justin Garrett" userId="e93682d7-3e72-4c19-935a-05ed4e94cc27" providerId="ADAL" clId="{9DA03B5A-7AC9-4A68-AA3B-713B9265434C}" dt="2018-04-16T14:56:27.919" v="39" actId="6549"/>
          <ac:spMkLst>
            <pc:docMk/>
            <pc:sldMk cId="3724101396" sldId="2139"/>
            <ac:spMk id="3" creationId="{00000000-0000-0000-0000-000000000000}"/>
          </ac:spMkLst>
        </pc:spChg>
      </pc:sldChg>
      <pc:sldChg chg="modSp modNotesTx">
        <pc:chgData name="Justin Garrett" userId="e93682d7-3e72-4c19-935a-05ed4e94cc27" providerId="ADAL" clId="{9DA03B5A-7AC9-4A68-AA3B-713B9265434C}" dt="2018-04-16T15:04:06.223" v="331" actId="6549"/>
        <pc:sldMkLst>
          <pc:docMk/>
          <pc:sldMk cId="282296271" sldId="2140"/>
        </pc:sldMkLst>
        <pc:spChg chg="mod">
          <ac:chgData name="Justin Garrett" userId="e93682d7-3e72-4c19-935a-05ed4e94cc27" providerId="ADAL" clId="{9DA03B5A-7AC9-4A68-AA3B-713B9265434C}" dt="2018-04-16T15:03:43.426" v="293" actId="20577"/>
          <ac:spMkLst>
            <pc:docMk/>
            <pc:sldMk cId="282296271" sldId="2140"/>
            <ac:spMk id="3" creationId="{00000000-0000-0000-0000-000000000000}"/>
          </ac:spMkLst>
        </pc:spChg>
      </pc:sldChg>
      <pc:sldChg chg="del">
        <pc:chgData name="Justin Garrett" userId="e93682d7-3e72-4c19-935a-05ed4e94cc27" providerId="ADAL" clId="{9DA03B5A-7AC9-4A68-AA3B-713B9265434C}" dt="2018-04-16T15:02:48.294" v="235" actId="2696"/>
        <pc:sldMkLst>
          <pc:docMk/>
          <pc:sldMk cId="2080753110" sldId="2142"/>
        </pc:sldMkLst>
      </pc:sldChg>
      <pc:sldChg chg="modSp">
        <pc:chgData name="Justin Garrett" userId="e93682d7-3e72-4c19-935a-05ed4e94cc27" providerId="ADAL" clId="{9DA03B5A-7AC9-4A68-AA3B-713B9265434C}" dt="2018-04-16T14:58:47.452" v="58" actId="2696"/>
        <pc:sldMkLst>
          <pc:docMk/>
          <pc:sldMk cId="3272385783" sldId="2145"/>
        </pc:sldMkLst>
        <pc:spChg chg="mod">
          <ac:chgData name="Justin Garrett" userId="e93682d7-3e72-4c19-935a-05ed4e94cc27" providerId="ADAL" clId="{9DA03B5A-7AC9-4A68-AA3B-713B9265434C}" dt="2018-04-16T14:58:47.452" v="58" actId="2696"/>
          <ac:spMkLst>
            <pc:docMk/>
            <pc:sldMk cId="3272385783" sldId="2145"/>
            <ac:spMk id="3" creationId="{00000000-0000-0000-0000-000000000000}"/>
          </ac:spMkLst>
        </pc:spChg>
      </pc:sldChg>
      <pc:sldChg chg="add del setBg">
        <pc:chgData name="Justin Garrett" userId="e93682d7-3e72-4c19-935a-05ed4e94cc27" providerId="ADAL" clId="{9DA03B5A-7AC9-4A68-AA3B-713B9265434C}" dt="2018-04-16T14:59:39.327" v="62" actId="2696"/>
        <pc:sldMkLst>
          <pc:docMk/>
          <pc:sldMk cId="3130077274" sldId="2152"/>
        </pc:sldMkLst>
      </pc:sldChg>
      <pc:sldChg chg="add del setBg">
        <pc:chgData name="Justin Garrett" userId="e93682d7-3e72-4c19-935a-05ed4e94cc27" providerId="ADAL" clId="{9DA03B5A-7AC9-4A68-AA3B-713B9265434C}" dt="2018-04-16T14:59:39.327" v="62" actId="2696"/>
        <pc:sldMkLst>
          <pc:docMk/>
          <pc:sldMk cId="1245076098" sldId="2153"/>
        </pc:sldMkLst>
      </pc:sldChg>
      <pc:sldChg chg="add del">
        <pc:chgData name="Justin Garrett" userId="e93682d7-3e72-4c19-935a-05ed4e94cc27" providerId="ADAL" clId="{9DA03B5A-7AC9-4A68-AA3B-713B9265434C}" dt="2018-04-16T14:59:39.327" v="62" actId="2696"/>
        <pc:sldMkLst>
          <pc:docMk/>
          <pc:sldMk cId="805840135" sldId="2154"/>
        </pc:sldMkLst>
      </pc:sldChg>
      <pc:sldChg chg="add del setBg">
        <pc:chgData name="Justin Garrett" userId="e93682d7-3e72-4c19-935a-05ed4e94cc27" providerId="ADAL" clId="{9DA03B5A-7AC9-4A68-AA3B-713B9265434C}" dt="2018-04-16T14:59:39.327" v="62" actId="2696"/>
        <pc:sldMkLst>
          <pc:docMk/>
          <pc:sldMk cId="1889105541" sldId="2155"/>
        </pc:sldMkLst>
      </pc:sldChg>
      <pc:sldChg chg="add del">
        <pc:chgData name="Justin Garrett" userId="e93682d7-3e72-4c19-935a-05ed4e94cc27" providerId="ADAL" clId="{9DA03B5A-7AC9-4A68-AA3B-713B9265434C}" dt="2018-04-16T14:59:39.327" v="62" actId="2696"/>
        <pc:sldMkLst>
          <pc:docMk/>
          <pc:sldMk cId="3600095973" sldId="2156"/>
        </pc:sldMkLst>
      </pc:sldChg>
      <pc:sldChg chg="add del setBg">
        <pc:chgData name="Justin Garrett" userId="e93682d7-3e72-4c19-935a-05ed4e94cc27" providerId="ADAL" clId="{9DA03B5A-7AC9-4A68-AA3B-713B9265434C}" dt="2018-04-16T14:59:39.327" v="62" actId="2696"/>
        <pc:sldMkLst>
          <pc:docMk/>
          <pc:sldMk cId="396613204" sldId="2157"/>
        </pc:sldMkLst>
      </pc:sldChg>
      <pc:sldChg chg="add del setBg">
        <pc:chgData name="Justin Garrett" userId="e93682d7-3e72-4c19-935a-05ed4e94cc27" providerId="ADAL" clId="{9DA03B5A-7AC9-4A68-AA3B-713B9265434C}" dt="2018-04-16T14:59:39.327" v="62" actId="2696"/>
        <pc:sldMkLst>
          <pc:docMk/>
          <pc:sldMk cId="306229752" sldId="2158"/>
        </pc:sldMkLst>
      </pc:sldChg>
      <pc:sldChg chg="add del">
        <pc:chgData name="Justin Garrett" userId="e93682d7-3e72-4c19-935a-05ed4e94cc27" providerId="ADAL" clId="{9DA03B5A-7AC9-4A68-AA3B-713B9265434C}" dt="2018-04-16T14:59:39.327" v="62" actId="2696"/>
        <pc:sldMkLst>
          <pc:docMk/>
          <pc:sldMk cId="4236838576" sldId="2159"/>
        </pc:sldMkLst>
      </pc:sldChg>
      <pc:sldChg chg="add del">
        <pc:chgData name="Justin Garrett" userId="e93682d7-3e72-4c19-935a-05ed4e94cc27" providerId="ADAL" clId="{9DA03B5A-7AC9-4A68-AA3B-713B9265434C}" dt="2018-04-16T14:59:39.327" v="62" actId="2696"/>
        <pc:sldMkLst>
          <pc:docMk/>
          <pc:sldMk cId="1610390108" sldId="2160"/>
        </pc:sldMkLst>
      </pc:sldChg>
      <pc:sldChg chg="add del">
        <pc:chgData name="Justin Garrett" userId="e93682d7-3e72-4c19-935a-05ed4e94cc27" providerId="ADAL" clId="{9DA03B5A-7AC9-4A68-AA3B-713B9265434C}" dt="2018-04-16T14:59:39.327" v="62" actId="2696"/>
        <pc:sldMkLst>
          <pc:docMk/>
          <pc:sldMk cId="530156108" sldId="2161"/>
        </pc:sldMkLst>
      </pc:sldChg>
      <pc:sldChg chg="add del modTransition">
        <pc:chgData name="Justin Garrett" userId="e93682d7-3e72-4c19-935a-05ed4e94cc27" providerId="ADAL" clId="{9DA03B5A-7AC9-4A68-AA3B-713B9265434C}" dt="2018-04-16T15:01:18.965" v="81" actId="2696"/>
        <pc:sldMkLst>
          <pc:docMk/>
          <pc:sldMk cId="1434349135" sldId="2162"/>
        </pc:sldMkLst>
      </pc:sldChg>
      <pc:sldChg chg="add del">
        <pc:chgData name="Justin Garrett" userId="e93682d7-3e72-4c19-935a-05ed4e94cc27" providerId="ADAL" clId="{9DA03B5A-7AC9-4A68-AA3B-713B9265434C}" dt="2018-04-16T15:01:18.965" v="81" actId="2696"/>
        <pc:sldMkLst>
          <pc:docMk/>
          <pc:sldMk cId="1975753208" sldId="2163"/>
        </pc:sldMkLst>
      </pc:sldChg>
      <pc:sldChg chg="modSp add del">
        <pc:chgData name="Justin Garrett" userId="e93682d7-3e72-4c19-935a-05ed4e94cc27" providerId="ADAL" clId="{9DA03B5A-7AC9-4A68-AA3B-713B9265434C}" dt="2018-04-16T15:01:58.471" v="177" actId="20577"/>
        <pc:sldMkLst>
          <pc:docMk/>
          <pc:sldMk cId="291459221" sldId="2165"/>
        </pc:sldMkLst>
        <pc:spChg chg="mod">
          <ac:chgData name="Justin Garrett" userId="e93682d7-3e72-4c19-935a-05ed4e94cc27" providerId="ADAL" clId="{9DA03B5A-7AC9-4A68-AA3B-713B9265434C}" dt="2018-04-16T15:01:58.471" v="177" actId="20577"/>
          <ac:spMkLst>
            <pc:docMk/>
            <pc:sldMk cId="291459221" sldId="2165"/>
            <ac:spMk id="12" creationId="{00000000-0000-0000-0000-000000000000}"/>
          </ac:spMkLst>
        </pc:spChg>
        <pc:spChg chg="mod">
          <ac:chgData name="Justin Garrett" userId="e93682d7-3e72-4c19-935a-05ed4e94cc27" providerId="ADAL" clId="{9DA03B5A-7AC9-4A68-AA3B-713B9265434C}" dt="2018-04-16T15:01:47.392" v="126" actId="20577"/>
          <ac:spMkLst>
            <pc:docMk/>
            <pc:sldMk cId="291459221" sldId="2165"/>
            <ac:spMk id="21" creationId="{00000000-0000-0000-0000-000000000000}"/>
          </ac:spMkLst>
        </pc:spChg>
        <pc:grpChg chg="mod">
          <ac:chgData name="Justin Garrett" userId="e93682d7-3e72-4c19-935a-05ed4e94cc27" providerId="ADAL" clId="{9DA03B5A-7AC9-4A68-AA3B-713B9265434C}" dt="2018-04-16T15:01:35.595" v="91" actId="1076"/>
          <ac:grpSpMkLst>
            <pc:docMk/>
            <pc:sldMk cId="291459221" sldId="2165"/>
            <ac:grpSpMk id="5" creationId="{00000000-0000-0000-0000-000000000000}"/>
          </ac:grpSpMkLst>
        </pc:grpChg>
      </pc:sldChg>
      <pc:sldChg chg="modSp add del">
        <pc:chgData name="Justin Garrett" userId="e93682d7-3e72-4c19-935a-05ed4e94cc27" providerId="ADAL" clId="{9DA03B5A-7AC9-4A68-AA3B-713B9265434C}" dt="2018-04-16T15:02:13.663" v="229" actId="313"/>
        <pc:sldMkLst>
          <pc:docMk/>
          <pc:sldMk cId="2590815019" sldId="2166"/>
        </pc:sldMkLst>
        <pc:spChg chg="mod">
          <ac:chgData name="Justin Garrett" userId="e93682d7-3e72-4c19-935a-05ed4e94cc27" providerId="ADAL" clId="{9DA03B5A-7AC9-4A68-AA3B-713B9265434C}" dt="2018-04-16T15:02:06.387" v="201" actId="20577"/>
          <ac:spMkLst>
            <pc:docMk/>
            <pc:sldMk cId="2590815019" sldId="2166"/>
            <ac:spMk id="24" creationId="{ED85758C-8B00-425E-9543-656FDE4FB0F1}"/>
          </ac:spMkLst>
        </pc:spChg>
        <pc:spChg chg="mod">
          <ac:chgData name="Justin Garrett" userId="e93682d7-3e72-4c19-935a-05ed4e94cc27" providerId="ADAL" clId="{9DA03B5A-7AC9-4A68-AA3B-713B9265434C}" dt="2018-04-16T15:02:13.663" v="229" actId="313"/>
          <ac:spMkLst>
            <pc:docMk/>
            <pc:sldMk cId="2590815019" sldId="2166"/>
            <ac:spMk id="26" creationId="{39D3BD59-CBE1-4ED8-AA57-BCD269F44372}"/>
          </ac:spMkLst>
        </pc:spChg>
      </pc:sldChg>
      <pc:sldChg chg="add del">
        <pc:chgData name="Justin Garrett" userId="e93682d7-3e72-4c19-935a-05ed4e94cc27" providerId="ADAL" clId="{9DA03B5A-7AC9-4A68-AA3B-713B9265434C}" dt="2018-04-16T15:01:18.965" v="81" actId="2696"/>
        <pc:sldMkLst>
          <pc:docMk/>
          <pc:sldMk cId="3634543707" sldId="2167"/>
        </pc:sldMkLst>
      </pc:sldChg>
      <pc:sldChg chg="add del">
        <pc:chgData name="Justin Garrett" userId="e93682d7-3e72-4c19-935a-05ed4e94cc27" providerId="ADAL" clId="{9DA03B5A-7AC9-4A68-AA3B-713B9265434C}" dt="2018-04-16T14:59:53.217" v="74" actId="2696"/>
        <pc:sldMkLst>
          <pc:docMk/>
          <pc:sldMk cId="565041277" sldId="2168"/>
        </pc:sldMkLst>
      </pc:sldChg>
      <pc:sldChg chg="add del setBg">
        <pc:chgData name="Justin Garrett" userId="e93682d7-3e72-4c19-935a-05ed4e94cc27" providerId="ADAL" clId="{9DA03B5A-7AC9-4A68-AA3B-713B9265434C}" dt="2018-04-16T15:02:43.793" v="232" actId="2696"/>
        <pc:sldMkLst>
          <pc:docMk/>
          <pc:sldMk cId="1360558637" sldId="2172"/>
        </pc:sldMkLst>
      </pc:sldChg>
      <pc:sldChg chg="add del setBg">
        <pc:chgData name="Justin Garrett" userId="e93682d7-3e72-4c19-935a-05ed4e94cc27" providerId="ADAL" clId="{9DA03B5A-7AC9-4A68-AA3B-713B9265434C}" dt="2018-04-16T15:02:43.793" v="232" actId="2696"/>
        <pc:sldMkLst>
          <pc:docMk/>
          <pc:sldMk cId="1924307031" sldId="2173"/>
        </pc:sldMkLst>
      </pc:sldChg>
      <pc:sldChg chg="add del">
        <pc:chgData name="Justin Garrett" userId="e93682d7-3e72-4c19-935a-05ed4e94cc27" providerId="ADAL" clId="{9DA03B5A-7AC9-4A68-AA3B-713B9265434C}" dt="2018-04-16T15:02:43.793" v="232" actId="2696"/>
        <pc:sldMkLst>
          <pc:docMk/>
          <pc:sldMk cId="481384768" sldId="2174"/>
        </pc:sldMkLst>
      </pc:sldChg>
      <pc:sldChg chg="add del">
        <pc:chgData name="Justin Garrett" userId="e93682d7-3e72-4c19-935a-05ed4e94cc27" providerId="ADAL" clId="{9DA03B5A-7AC9-4A68-AA3B-713B9265434C}" dt="2018-04-16T15:02:43.793" v="232" actId="2696"/>
        <pc:sldMkLst>
          <pc:docMk/>
          <pc:sldMk cId="3237701479" sldId="2175"/>
        </pc:sldMkLst>
      </pc:sldChg>
      <pc:sldChg chg="add ord">
        <pc:chgData name="Justin Garrett" userId="e93682d7-3e72-4c19-935a-05ed4e94cc27" providerId="ADAL" clId="{9DA03B5A-7AC9-4A68-AA3B-713B9265434C}" dt="2018-04-16T14:58:14.965" v="54" actId="2696"/>
        <pc:sldMkLst>
          <pc:docMk/>
          <pc:sldMk cId="1342446470" sldId="2177"/>
        </pc:sldMkLst>
      </pc:sldChg>
      <pc:sldChg chg="add ord">
        <pc:chgData name="Justin Garrett" userId="e93682d7-3e72-4c19-935a-05ed4e94cc27" providerId="ADAL" clId="{9DA03B5A-7AC9-4A68-AA3B-713B9265434C}" dt="2018-04-16T14:59:09.908" v="59" actId="2696"/>
        <pc:sldMkLst>
          <pc:docMk/>
          <pc:sldMk cId="2943719215" sldId="2178"/>
        </pc:sldMkLst>
      </pc:sldChg>
      <pc:sldChg chg="add">
        <pc:chgData name="Justin Garrett" userId="e93682d7-3e72-4c19-935a-05ed4e94cc27" providerId="ADAL" clId="{9DA03B5A-7AC9-4A68-AA3B-713B9265434C}" dt="2018-04-16T15:01:18.965" v="81" actId="2696"/>
        <pc:sldMkLst>
          <pc:docMk/>
          <pc:sldMk cId="966670364" sldId="2179"/>
        </pc:sldMkLst>
      </pc:sldChg>
      <pc:sldChg chg="add del setBg">
        <pc:chgData name="Justin Garrett" userId="e93682d7-3e72-4c19-935a-05ed4e94cc27" providerId="ADAL" clId="{9DA03B5A-7AC9-4A68-AA3B-713B9265434C}" dt="2018-04-16T15:01:18.914" v="80" actId="2696"/>
        <pc:sldMkLst>
          <pc:docMk/>
          <pc:sldMk cId="1797029801" sldId="2179"/>
        </pc:sldMkLst>
      </pc:sldChg>
      <pc:sldChg chg="add del setBg">
        <pc:chgData name="Justin Garrett" userId="e93682d7-3e72-4c19-935a-05ed4e94cc27" providerId="ADAL" clId="{9DA03B5A-7AC9-4A68-AA3B-713B9265434C}" dt="2018-04-16T15:02:43.793" v="232" actId="2696"/>
        <pc:sldMkLst>
          <pc:docMk/>
          <pc:sldMk cId="326839371" sldId="2180"/>
        </pc:sldMkLst>
      </pc:sldChg>
      <pc:sldChg chg="add del setBg">
        <pc:chgData name="Justin Garrett" userId="e93682d7-3e72-4c19-935a-05ed4e94cc27" providerId="ADAL" clId="{9DA03B5A-7AC9-4A68-AA3B-713B9265434C}" dt="2018-04-16T15:02:43.793" v="232" actId="2696"/>
        <pc:sldMkLst>
          <pc:docMk/>
          <pc:sldMk cId="3245700031" sldId="2181"/>
        </pc:sldMkLst>
      </pc:sldChg>
      <pc:sldMasterChg chg="delSldLayout">
        <pc:chgData name="Justin Garrett" userId="e93682d7-3e72-4c19-935a-05ed4e94cc27" providerId="ADAL" clId="{9DA03B5A-7AC9-4A68-AA3B-713B9265434C}" dt="2018-04-16T15:07:19.467" v="372" actId="2696"/>
        <pc:sldMasterMkLst>
          <pc:docMk/>
          <pc:sldMasterMk cId="4292632306" sldId="2147485989"/>
        </pc:sldMasterMkLst>
        <pc:sldLayoutChg chg="del">
          <pc:chgData name="Justin Garrett" userId="e93682d7-3e72-4c19-935a-05ed4e94cc27" providerId="ADAL" clId="{9DA03B5A-7AC9-4A68-AA3B-713B9265434C}" dt="2018-04-16T15:07:19.467" v="372" actId="2696"/>
          <pc:sldLayoutMkLst>
            <pc:docMk/>
            <pc:sldMasterMk cId="4292632306" sldId="2147485989"/>
            <pc:sldLayoutMk cId="1776147604" sldId="2147485990"/>
          </pc:sldLayoutMkLst>
        </pc:sldLayoutChg>
      </pc:sldMasterChg>
    </pc:docChg>
  </pc:docChgLst>
  <pc:docChgLst>
    <pc:chgData name="Lena Hall" userId="S::alehall@microsoft.com::8a6e0478-398e-4077-9a5c-9b6cab87a918" providerId="AD" clId="Web-{58B8F082-3AED-418B-A57D-A159B0E1FC25}"/>
    <pc:docChg chg="modSld">
      <pc:chgData name="Lena Hall" userId="S::alehall@microsoft.com::8a6e0478-398e-4077-9a5c-9b6cab87a918" providerId="AD" clId="Web-{58B8F082-3AED-418B-A57D-A159B0E1FC25}" dt="2018-04-02T18:39:15.277" v="5"/>
      <pc:docMkLst>
        <pc:docMk/>
      </pc:docMkLst>
      <pc:sldChg chg="delSp modSp addAnim delAnim">
        <pc:chgData name="Lena Hall" userId="S::alehall@microsoft.com::8a6e0478-398e-4077-9a5c-9b6cab87a918" providerId="AD" clId="Web-{58B8F082-3AED-418B-A57D-A159B0E1FC25}" dt="2018-04-02T18:39:15.277" v="5"/>
        <pc:sldMkLst>
          <pc:docMk/>
          <pc:sldMk cId="4099592631" sldId="2121"/>
        </pc:sldMkLst>
        <pc:spChg chg="mod">
          <ac:chgData name="Lena Hall" userId="S::alehall@microsoft.com::8a6e0478-398e-4077-9a5c-9b6cab87a918" providerId="AD" clId="Web-{58B8F082-3AED-418B-A57D-A159B0E1FC25}" dt="2018-04-02T18:39:15.277" v="5"/>
          <ac:spMkLst>
            <pc:docMk/>
            <pc:sldMk cId="4099592631" sldId="2121"/>
            <ac:spMk id="5" creationId="{259377E3-A1D0-4C60-831F-757E23DF02B2}"/>
          </ac:spMkLst>
        </pc:spChg>
        <pc:spChg chg="del mod">
          <ac:chgData name="Lena Hall" userId="S::alehall@microsoft.com::8a6e0478-398e-4077-9a5c-9b6cab87a918" providerId="AD" clId="Web-{58B8F082-3AED-418B-A57D-A159B0E1FC25}" dt="2018-04-02T18:39:03.245" v="1"/>
          <ac:spMkLst>
            <pc:docMk/>
            <pc:sldMk cId="4099592631" sldId="2121"/>
            <ac:spMk id="6" creationId="{CC4863AB-3BFE-454F-87D5-C40B7465E191}"/>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4/17/2018 9:31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4/17/2018 9:31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microsoft.com/en-us/cognitive-toolkit/" TargetMode="External"/><Relationship Id="rId13" Type="http://schemas.openxmlformats.org/officeDocument/2006/relationships/hyperlink" Target="http://rattle.togaware.com/" TargetMode="External"/><Relationship Id="rId3" Type="http://schemas.openxmlformats.org/officeDocument/2006/relationships/hyperlink" Target="https://docs.microsoft.com/en-us/azure/machine-learning/data-science-virtual-machine/dsvm-ubuntu-intro" TargetMode="External"/><Relationship Id="rId7" Type="http://schemas.openxmlformats.org/officeDocument/2006/relationships/hyperlink" Target="https://juliacomputing.com/products/juliapro.html" TargetMode="External"/><Relationship Id="rId12" Type="http://schemas.openxmlformats.org/officeDocument/2006/relationships/hyperlink" Target="https://xgboost.readthedocs.org/en/latest/" TargetMode="External"/><Relationship Id="rId2" Type="http://schemas.openxmlformats.org/officeDocument/2006/relationships/slide" Target="../slides/slide11.xml"/><Relationship Id="rId16" Type="http://schemas.openxmlformats.org/officeDocument/2006/relationships/hyperlink" Target="https://azuremarketplace.microsoft.com/marketplace/apps/microsoft-ads.windows-data-science-vm?tab=PlansAndPrice" TargetMode="External"/><Relationship Id="rId1" Type="http://schemas.openxmlformats.org/officeDocument/2006/relationships/notesMaster" Target="../notesMasters/notesMaster1.xml"/><Relationship Id="rId6" Type="http://schemas.openxmlformats.org/officeDocument/2006/relationships/hyperlink" Target="https://docs.microsoft.com/machine-learning-server/index" TargetMode="External"/><Relationship Id="rId11" Type="http://schemas.openxmlformats.org/officeDocument/2006/relationships/hyperlink" Target="https://github.com/JohnLangford/vowpal_wabbit" TargetMode="External"/><Relationship Id="rId5" Type="http://schemas.openxmlformats.org/officeDocument/2006/relationships/hyperlink" Target="https://azure.microsoft.com/services/machine-learning-services/" TargetMode="External"/><Relationship Id="rId15" Type="http://schemas.openxmlformats.org/officeDocument/2006/relationships/hyperlink" Target="https://drill.apache.org/" TargetMode="External"/><Relationship Id="rId10" Type="http://schemas.openxmlformats.org/officeDocument/2006/relationships/hyperlink" Target="https://chainer.org/" TargetMode="External"/><Relationship Id="rId4" Type="http://schemas.openxmlformats.org/officeDocument/2006/relationships/hyperlink" Target="https://docs.microsoft.com/en-us/azure/machine-learning/data-science-virtual-machine/linux-dsvm-intro" TargetMode="External"/><Relationship Id="rId9" Type="http://schemas.openxmlformats.org/officeDocument/2006/relationships/hyperlink" Target="https://www.tensorflow.org/" TargetMode="External"/><Relationship Id="rId14" Type="http://schemas.openxmlformats.org/officeDocument/2006/relationships/hyperlink" Target="http://www.cs.waikato.ac.nz/ml/weka/"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en-us/cognitive-toolki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affe2.ai/" TargetMode="External"/><Relationship Id="rId5" Type="http://schemas.openxmlformats.org/officeDocument/2006/relationships/hyperlink" Target="http://www.deeplearning.net/software/theano/" TargetMode="External"/><Relationship Id="rId4" Type="http://schemas.openxmlformats.org/officeDocument/2006/relationships/hyperlink" Target="https://www.tensorflow.or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azureuniversitytou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event-hub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azure/data-lake-store/" TargetMode="External"/><Relationship Id="rId4" Type="http://schemas.openxmlformats.org/officeDocument/2006/relationships/hyperlink" Target="https://docs.microsoft.com/en-us/azure/azure-function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adoop.apache.org/docs/current/hadoop-yarn/hadoop-yarn-site/YARN.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azure/azure-databricks/" TargetMode="External"/><Relationship Id="rId5" Type="http://schemas.openxmlformats.org/officeDocument/2006/relationships/hyperlink" Target="https://docs.microsoft.com/en-ca/azure/hdinsight/" TargetMode="External"/><Relationship Id="rId4" Type="http://schemas.openxmlformats.org/officeDocument/2006/relationships/hyperlink" Target="https://docs.microsoft.com/en-us/azure/data-lake-analytic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services/event-hub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ka.ms/AzureUniversityTou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Maybe you have already started learning python Pandas and tools like Sci kit learn to train your own models. If so you can use those existing skills to train machine learning in the cloud.</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query and access data from multiple data sources to train your models https://azure.microsoft.com/en-us/solutions/data-lake/ </a:t>
            </a:r>
          </a:p>
          <a:p>
            <a:pPr marL="388712" lvl="1" indent="-171450">
              <a:buFont typeface="Wingdings" panose="05000000000000000000" pitchFamily="2" charset="2"/>
              <a:buChar char="§"/>
            </a:pPr>
            <a:r>
              <a:rPr lang="en-US" b="0" dirty="0"/>
              <a:t>The Data Science Virtual Machine saves you time with pre-installed tools (more on the next slide) https://azure.microsoft.com/en-us/services/virtual-machines/data-science-virtual-machines/</a:t>
            </a:r>
          </a:p>
          <a:p>
            <a:pPr marL="388712" lvl="1" indent="-171450">
              <a:buFont typeface="Wingdings" panose="05000000000000000000" pitchFamily="2" charset="2"/>
              <a:buChar char="§"/>
            </a:pPr>
            <a:r>
              <a:rPr lang="en-US" b="0" dirty="0"/>
              <a:t>SQL Server provides storage for relational data </a:t>
            </a:r>
            <a:r>
              <a:rPr lang="en-US" dirty="0"/>
              <a:t>https://docs.microsoft.com/en-us/azure/sql-database/</a:t>
            </a:r>
          </a:p>
          <a:p>
            <a:pPr marL="388712" lvl="1" indent="-171450">
              <a:buFont typeface="Wingdings" panose="05000000000000000000" pitchFamily="2" charset="2"/>
              <a:buChar char="§"/>
            </a:pPr>
            <a:r>
              <a:rPr lang="en-US" sz="900" b="0" i="0" u="none" strike="noStrike" kern="1200" dirty="0">
                <a:solidFill>
                  <a:schemeClr val="tx1"/>
                </a:solidFill>
                <a:effectLst/>
                <a:latin typeface="Segoe UI Light" pitchFamily="34" charset="0"/>
                <a:ea typeface="+mn-ea"/>
                <a:cs typeface="+mn-cs"/>
              </a:rPr>
              <a:t>Azure Cosmos DB is Microsoft's globally distributed, multi-model database. With the click of a button, Azure Cosmos DB enables you to elastically and independently scale throughput and storage across any number of Azure's geographic regions.</a:t>
            </a:r>
            <a:r>
              <a:rPr lang="en-US" b="0" dirty="0"/>
              <a:t> https://docs.microsoft.com/en-us/azure/cosmos-db/introduction</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Machine Learning studio is a drag and drop interface and also supports custom Python and R code https://studio.azureml.net/ </a:t>
            </a:r>
          </a:p>
          <a:p>
            <a:pPr marL="388712" lvl="1" indent="-171450">
              <a:buFont typeface="Wingdings" panose="05000000000000000000" pitchFamily="2" charset="2"/>
              <a:buChar char="§"/>
            </a:pPr>
            <a:r>
              <a:rPr lang="en-US" b="0" dirty="0"/>
              <a:t>Azure ML Workbench allows you to write your own Python code to train models https://docs.microsoft.com/en-us/azure/machine-learning/preview/quickstart-installation</a:t>
            </a:r>
          </a:p>
          <a:p>
            <a:pPr marL="388712" lvl="1" indent="-171450">
              <a:buFont typeface="Wingdings" panose="05000000000000000000" pitchFamily="2" charset="2"/>
              <a:buChar char="§"/>
            </a:pPr>
            <a:r>
              <a:rPr lang="en-US" b="0" dirty="0"/>
              <a:t>Azure notebooks provides you with an execution environment for Python 2, Python 3, F# and R.  https://notebooks.azure.com/</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10:35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721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solutions, you can save time installing tools with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The Data Science Virtual machine provides big data, data analytics, and machine learning tools in one pre-configured, ready-to-use environment,.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3"/>
              </a:rPr>
              <a:t>Ubuntu</a:t>
            </a:r>
            <a:r>
              <a:rPr lang="en-US" sz="1200" b="0" i="0" kern="1200" dirty="0">
                <a:solidFill>
                  <a:schemeClr val="tx1"/>
                </a:solidFill>
                <a:effectLst/>
                <a:latin typeface="Segoe UI Light" pitchFamily="34" charset="0"/>
                <a:ea typeface="+mn-ea"/>
                <a:cs typeface="+mn-cs"/>
              </a:rPr>
              <a:t> image is available, a </a:t>
            </a:r>
            <a:r>
              <a:rPr lang="en-US" sz="1200" b="0" i="0" u="sng" kern="1200" dirty="0">
                <a:solidFill>
                  <a:schemeClr val="tx1"/>
                </a:solidFill>
                <a:effectLst/>
                <a:latin typeface="Segoe UI Light" pitchFamily="34" charset="0"/>
                <a:ea typeface="+mn-ea"/>
                <a:cs typeface="+mn-cs"/>
                <a:hlinkClick r:id="rId4"/>
              </a:rPr>
              <a:t>CentOS</a:t>
            </a:r>
            <a:r>
              <a:rPr lang="en-US" sz="1200" b="0" i="0" kern="1200" dirty="0">
                <a:solidFill>
                  <a:schemeClr val="tx1"/>
                </a:solidFill>
                <a:effectLst/>
                <a:latin typeface="Segoe UI Light" pitchFamily="34" charset="0"/>
                <a:ea typeface="+mn-ea"/>
                <a:cs typeface="+mn-cs"/>
              </a:rPr>
              <a:t> image is available, and a </a:t>
            </a:r>
            <a:r>
              <a:rPr lang="en-US" sz="1200" b="0" i="0" u="none" kern="1200" dirty="0">
                <a:solidFill>
                  <a:schemeClr val="tx1"/>
                </a:solidFill>
                <a:effectLst/>
                <a:latin typeface="Segoe UI Light" pitchFamily="34" charset="0"/>
                <a:ea typeface="+mn-ea"/>
                <a:cs typeface="+mn-cs"/>
              </a:rPr>
              <a:t>Windows image is available. The exact components installed vary depending on the operating system.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for your virtual machine  – some have GPU or CPU/RAM configurations optimized for specific types of Deep Learning tasks including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Visual Studio and the Azure SDK come pre-installed along with language packs making it easy to use R, Python, SQL, or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Tools installed on the image may include (depending on the operating system selected):</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5"/>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6"/>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a:t>
            </a:r>
            <a:r>
              <a:rPr lang="en-US" sz="1200" b="0" i="0" kern="1200" dirty="0" err="1">
                <a:solidFill>
                  <a:schemeClr val="tx1"/>
                </a:solidFill>
                <a:effectLst/>
                <a:latin typeface="Segoe UI Light" pitchFamily="34" charset="0"/>
                <a:ea typeface="+mn-ea"/>
                <a:cs typeface="+mn-cs"/>
              </a:rPr>
              <a:t>PyCharm</a:t>
            </a:r>
            <a:r>
              <a:rPr lang="en-US" sz="1200" b="0" i="0" kern="1200" dirty="0">
                <a:solidFill>
                  <a:schemeClr val="tx1"/>
                </a:solidFill>
                <a:effectLst/>
                <a:latin typeface="Segoe UI Light" pitchFamily="34" charset="0"/>
                <a:ea typeface="+mn-ea"/>
                <a:cs typeface="+mn-cs"/>
              </a:rPr>
              <a:t>,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7"/>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8"/>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9"/>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10"/>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11"/>
              </a:rPr>
              <a:t>Vowpal</a:t>
            </a:r>
            <a:r>
              <a:rPr lang="en-US" sz="1200" b="0" i="0" u="none" strike="noStrike" kern="1200" dirty="0">
                <a:solidFill>
                  <a:schemeClr val="tx1"/>
                </a:solidFill>
                <a:effectLst/>
                <a:latin typeface="Segoe UI Light" pitchFamily="34" charset="0"/>
                <a:ea typeface="+mn-ea"/>
                <a:cs typeface="+mn-cs"/>
                <a:hlinkClick r:id="rId11"/>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2"/>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3"/>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4"/>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5"/>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err="1">
                <a:solidFill>
                  <a:schemeClr val="tx1"/>
                </a:solidFill>
                <a:effectLst/>
                <a:latin typeface="Segoe UI Light" pitchFamily="34" charset="0"/>
                <a:ea typeface="+mn-ea"/>
                <a:cs typeface="+mn-cs"/>
              </a:rPr>
              <a:t>Git</a:t>
            </a:r>
            <a:r>
              <a:rPr lang="en-US" sz="1200" b="0" i="0" kern="1200" dirty="0">
                <a:solidFill>
                  <a:schemeClr val="tx1"/>
                </a:solidFill>
                <a:effectLst/>
                <a:latin typeface="Segoe UI Light" pitchFamily="34" charset="0"/>
                <a:ea typeface="+mn-ea"/>
                <a:cs typeface="+mn-cs"/>
              </a:rPr>
              <a:t> including </a:t>
            </a:r>
            <a:r>
              <a:rPr lang="en-US" sz="1200" b="0" i="0" kern="1200" dirty="0" err="1">
                <a:solidFill>
                  <a:schemeClr val="tx1"/>
                </a:solidFill>
                <a:effectLst/>
                <a:latin typeface="Segoe UI Light" pitchFamily="34" charset="0"/>
                <a:ea typeface="+mn-ea"/>
                <a:cs typeface="+mn-cs"/>
              </a:rPr>
              <a:t>Git</a:t>
            </a:r>
            <a:r>
              <a:rPr lang="en-US" sz="1200" b="0" i="0" kern="1200" dirty="0">
                <a:solidFill>
                  <a:schemeClr val="tx1"/>
                </a:solidFill>
                <a:effectLst/>
                <a:latin typeface="Segoe UI Light" pitchFamily="34" charset="0"/>
                <a:ea typeface="+mn-ea"/>
                <a:cs typeface="+mn-cs"/>
              </a:rPr>
              <a: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sed</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grep</a:t>
            </a:r>
            <a:r>
              <a:rPr lang="en-US" sz="1200" b="0" i="0" kern="1200" dirty="0">
                <a:solidFill>
                  <a:schemeClr val="tx1"/>
                </a:solidFill>
                <a:effectLst/>
                <a:latin typeface="Segoe UI Light" pitchFamily="34" charset="0"/>
                <a:ea typeface="+mn-ea"/>
                <a:cs typeface="+mn-cs"/>
              </a:rPr>
              <a:t>,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6"/>
              </a:rPr>
              <a:t>Learn more about the Data Science Virtual Machine</a:t>
            </a:r>
            <a:r>
              <a:rPr lang="en-US" sz="1200" b="0" i="0" kern="1200" dirty="0">
                <a:solidFill>
                  <a:schemeClr val="tx1"/>
                </a:solidFill>
                <a:effectLst/>
                <a:latin typeface="Segoe UI Light" pitchFamily="34" charset="0"/>
                <a:ea typeface="+mn-ea"/>
                <a:cs typeface="+mn-cs"/>
              </a:rPr>
              <a:t> </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57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Wingdings" panose="05000000000000000000" pitchFamily="2" charset="2"/>
              <a:buNone/>
            </a:pPr>
            <a:r>
              <a:rPr lang="en-US" b="0" dirty="0"/>
              <a:t>The cloud allows a great deal of computing power to enable deep learning scenarios. Deep learning requires specialized tooling. </a:t>
            </a:r>
          </a:p>
          <a:p>
            <a:pPr marL="0" lvl="0" indent="0">
              <a:buFont typeface="Wingdings" panose="05000000000000000000" pitchFamily="2" charset="2"/>
              <a:buNone/>
            </a:pPr>
            <a:r>
              <a:rPr lang="en-US" b="0" dirty="0"/>
              <a:t>Azure supports a number of open source technologies and some proprietary tools to support deep learning.</a:t>
            </a:r>
          </a:p>
          <a:p>
            <a:pPr marL="0" lvl="0" indent="0">
              <a:buFont typeface="Wingdings" panose="05000000000000000000" pitchFamily="2" charset="2"/>
              <a:buNone/>
            </a:pPr>
            <a:endParaRPr lang="en-US" b="1"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 https://azure.microsoft.com/en-us/services/hdinsight/apache-spark/ </a:t>
            </a:r>
          </a:p>
          <a:p>
            <a:pPr marL="388712" lvl="1" indent="-171450">
              <a:buFont typeface="Wingdings" panose="05000000000000000000" pitchFamily="2" charset="2"/>
              <a:buChar char="§"/>
            </a:pPr>
            <a:r>
              <a:rPr lang="en-US" b="0" dirty="0"/>
              <a:t>Batch AI allows you to train models on clusters of virtual machines https://azure.microsoft.com/en-us/services/batch-ai/ </a:t>
            </a:r>
          </a:p>
          <a:p>
            <a:pPr marL="388712" lvl="1" indent="-171450">
              <a:buFont typeface="Wingdings" panose="05000000000000000000" pitchFamily="2" charset="2"/>
              <a:buChar char="§"/>
            </a:pPr>
            <a:r>
              <a:rPr lang="en-US" b="0" dirty="0"/>
              <a:t>Azure Container Service can help you manage your Kubernetes environment https://azure.microsoft.com/en-us/services/container-service/</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Microsoft Visual Studio Code Tools </a:t>
            </a:r>
            <a:r>
              <a:rPr lang="en-US" sz="900" b="0" i="0" u="none" strike="noStrike" kern="1200" dirty="0">
                <a:solidFill>
                  <a:schemeClr val="tx1"/>
                </a:solidFill>
                <a:effectLst/>
                <a:latin typeface="Segoe UI Light" pitchFamily="34" charset="0"/>
                <a:ea typeface="+mn-ea"/>
                <a:cs typeface="+mn-cs"/>
              </a:rPr>
              <a:t>is a cross-platform extension that supports deep learning frameworks including </a:t>
            </a:r>
            <a:r>
              <a:rPr lang="en-US" sz="900" b="0" i="0" u="none" strike="noStrike" kern="1200" dirty="0">
                <a:solidFill>
                  <a:schemeClr val="tx1"/>
                </a:solidFill>
                <a:effectLst/>
                <a:latin typeface="Segoe UI Light" pitchFamily="34" charset="0"/>
                <a:ea typeface="+mn-ea"/>
                <a:cs typeface="+mn-cs"/>
                <a:hlinkClick r:id="rId3"/>
              </a:rPr>
              <a:t>Microsoft Cognitive Toolkit (CNTK)</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Google TensorFlow</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5"/>
              </a:rPr>
              <a:t>Theano</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Keras</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6"/>
              </a:rPr>
              <a:t>Caffe2</a:t>
            </a:r>
            <a:r>
              <a:rPr lang="en-US" sz="900" b="0" i="0" u="none" strike="noStrike" kern="1200" dirty="0">
                <a:solidFill>
                  <a:schemeClr val="tx1"/>
                </a:solidFill>
                <a:effectLst/>
                <a:latin typeface="Segoe UI Light" pitchFamily="34" charset="0"/>
                <a:ea typeface="+mn-ea"/>
                <a:cs typeface="+mn-cs"/>
              </a:rPr>
              <a:t> and more. You can use additional deep learning frameworks via the open architecture. Visual Studio Code Tools for AI leverages existing code support for Python, C/C++/C#, and supplies additional support for Cognitive Toolkit </a:t>
            </a:r>
            <a:r>
              <a:rPr lang="en-US" sz="900" b="0" i="0" u="none" strike="noStrike" kern="1200" dirty="0" err="1">
                <a:solidFill>
                  <a:schemeClr val="tx1"/>
                </a:solidFill>
                <a:effectLst/>
                <a:latin typeface="Segoe UI Light" pitchFamily="34" charset="0"/>
                <a:ea typeface="+mn-ea"/>
                <a:cs typeface="+mn-cs"/>
              </a:rPr>
              <a:t>BrainScript.</a:t>
            </a:r>
            <a:r>
              <a:rPr lang="en-US" dirty="0" err="1"/>
              <a:t>for</a:t>
            </a:r>
            <a:r>
              <a:rPr lang="en-US" dirty="0"/>
              <a:t> AI https://www.visualstudio.com/downloads/ai-tools-vscode/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dirty="0"/>
              <a:t>Azure notebooks provides you with an execution environment for Python 2, Python 3, F# and R.  https://notebooks.azure.com/</a:t>
            </a:r>
            <a:endParaRPr lang="en-US" dirty="0"/>
          </a:p>
          <a:p>
            <a:pPr marL="388712" lvl="1" indent="-171450">
              <a:buFont typeface="Arial" panose="020B0604020202020204" pitchFamily="34" charset="0"/>
              <a:buChar char="•"/>
            </a:pPr>
            <a:r>
              <a:rPr lang="en-US" dirty="0"/>
              <a:t>Azure supports open source tools like </a:t>
            </a:r>
            <a:r>
              <a:rPr lang="en-US" dirty="0" err="1"/>
              <a:t>Tensorflow</a:t>
            </a:r>
            <a:r>
              <a:rPr lang="en-US" dirty="0"/>
              <a:t> and Caffe for deep learning  https://docs.microsoft.com/en-us/visualstudio/ai/tensorflow-vm  ; https://docs.microsoft.com/en-us/azure/hdinsight/spark/apache-spark-deep-learning-caffe </a:t>
            </a:r>
          </a:p>
          <a:p>
            <a:pPr marL="388712" lvl="1" indent="-171450">
              <a:buFont typeface="Arial" panose="020B0604020202020204" pitchFamily="34" charset="0"/>
              <a:buChar char="•"/>
            </a:pPr>
            <a:r>
              <a:rPr lang="en-US" dirty="0"/>
              <a:t>Cognitive Toolkit </a:t>
            </a:r>
            <a:r>
              <a:rPr lang="en-US" sz="900" b="0" i="0" u="none" strike="noStrike" kern="1200" dirty="0">
                <a:solidFill>
                  <a:schemeClr val="tx1"/>
                </a:solidFill>
                <a:effectLst/>
                <a:latin typeface="Segoe UI Light" pitchFamily="34" charset="0"/>
                <a:ea typeface="+mn-ea"/>
                <a:cs typeface="+mn-cs"/>
              </a:rPr>
              <a:t>trains and evaluates deep learning algorithms faster than other available toolkits, scaling efficiently in a range of environments—from a CPU, to GPUs, to multiple machines—while maintaining accuracy. </a:t>
            </a:r>
            <a:r>
              <a:rPr lang="en-US" dirty="0"/>
              <a:t>https://www.microsoft.com/en-us/cognitive-toolkit/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10:50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86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Together this provides a comprehensive suite of tools for data science in the cloud.</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0717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Data science allows you to add intelligence to your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The Contoso BNB app shows you how you can add intelligence to a vacation rental application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You can download the code and deploy this website yourself at </a:t>
            </a:r>
            <a:r>
              <a:rPr lang="en-US" sz="900" b="0" i="0" u="sng" strike="noStrike" kern="1200" dirty="0">
                <a:solidFill>
                  <a:schemeClr val="tx1"/>
                </a:solidFill>
                <a:effectLst/>
                <a:latin typeface="Segoe UI Light" pitchFamily="34" charset="0"/>
                <a:ea typeface="+mn-ea"/>
                <a:cs typeface="+mn-cs"/>
                <a:hlinkClick r:id="rId3"/>
              </a:rPr>
              <a:t>https://aka.ms/azureuniversitytour</a:t>
            </a:r>
            <a:r>
              <a:rPr lang="en-US" sz="900" b="0" i="0" u="none" strike="noStrike" kern="120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Then try the following steps to see how intelligence results in a better user experience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Navigate to your deployed </a:t>
            </a:r>
            <a:r>
              <a:rPr lang="en-US" sz="900" b="0" i="0" u="none" strike="noStrike" kern="1200" dirty="0" err="1">
                <a:solidFill>
                  <a:schemeClr val="tx1"/>
                </a:solidFill>
                <a:effectLst/>
                <a:latin typeface="Segoe UI Light" pitchFamily="34" charset="0"/>
                <a:ea typeface="+mn-ea"/>
                <a:cs typeface="+mn-cs"/>
              </a:rPr>
              <a:t>ContosoBNB</a:t>
            </a:r>
            <a:r>
              <a:rPr lang="en-US" sz="900" b="0" i="0" u="none" strike="noStrike" kern="1200" dirty="0">
                <a:solidFill>
                  <a:schemeClr val="tx1"/>
                </a:solidFill>
                <a:effectLst/>
                <a:latin typeface="Segoe UI Light" pitchFamily="34" charset="0"/>
                <a:ea typeface="+mn-ea"/>
                <a:cs typeface="+mn-cs"/>
              </a:rPr>
              <a:t> website. </a:t>
            </a:r>
          </a:p>
          <a:p>
            <a:pPr rtl="0" fontAlgn="base"/>
            <a:r>
              <a:rPr lang="en-US" sz="900" b="0" i="0" u="none" strike="noStrike" kern="1200" dirty="0">
                <a:solidFill>
                  <a:schemeClr val="tx1"/>
                </a:solidFill>
                <a:effectLst/>
                <a:latin typeface="Segoe UI Light" pitchFamily="34" charset="0"/>
                <a:ea typeface="+mn-ea"/>
                <a:cs typeface="+mn-cs"/>
              </a:rPr>
              <a:t>Today’s Bed And Breakfast apps list all rentals in a city but don’t allow you to identify which neighborhoods are best for you based on what you can find nearby.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Choose your destination</a:t>
            </a:r>
            <a:r>
              <a:rPr lang="en-US" sz="900" b="0" i="0" u="none" strike="noStrike" kern="1200" dirty="0">
                <a:solidFill>
                  <a:schemeClr val="tx1"/>
                </a:solidFill>
                <a:effectLst/>
                <a:latin typeface="Segoe UI Light" pitchFamily="34" charset="0"/>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Seattle, WA</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You see a map with a circle in each neighborhood. The number in each circle indicates the number of rentals in that neighborhood. </a:t>
            </a:r>
          </a:p>
          <a:p>
            <a:pPr rtl="0" fontAlgn="base"/>
            <a:r>
              <a:rPr lang="en-US" sz="900" b="0" i="0" u="none" strike="noStrike" kern="1200" dirty="0">
                <a:solidFill>
                  <a:schemeClr val="tx1"/>
                </a:solidFill>
                <a:effectLst/>
                <a:latin typeface="Segoe UI Light" pitchFamily="34" charset="0"/>
                <a:ea typeface="+mn-ea"/>
                <a:cs typeface="+mn-cs"/>
              </a:rPr>
              <a:t>Check out the legend: The color of the circle ranks each neighborhood based on your preferences. The bright blue circle is the best match. </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If you want to find a neighborhood with lots of parks nearby.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Make it Yours</a:t>
            </a:r>
            <a:r>
              <a:rPr lang="en-US" sz="900" b="0" i="0" u="none" strike="noStrike" kern="1200" dirty="0">
                <a:solidFill>
                  <a:schemeClr val="tx1"/>
                </a:solidFill>
                <a:effectLst/>
                <a:latin typeface="Segoe UI Light" pitchFamily="34" charset="0"/>
                <a:ea typeface="+mn-ea"/>
                <a:cs typeface="+mn-cs"/>
              </a:rPr>
              <a:t> to specify what you want in a neighborhood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Change </a:t>
            </a:r>
            <a:r>
              <a:rPr lang="en-US" sz="900" b="1" i="0" u="none" strike="noStrike" kern="1200" dirty="0">
                <a:solidFill>
                  <a:schemeClr val="tx1"/>
                </a:solidFill>
                <a:effectLst/>
                <a:latin typeface="Segoe UI Light" pitchFamily="34" charset="0"/>
                <a:ea typeface="+mn-ea"/>
                <a:cs typeface="+mn-cs"/>
              </a:rPr>
              <a:t>Parks &amp; Recreation</a:t>
            </a:r>
            <a:r>
              <a:rPr lang="en-US" sz="900" b="0" i="0" u="none" strike="noStrike" kern="1200" dirty="0">
                <a:solidFill>
                  <a:schemeClr val="tx1"/>
                </a:solidFill>
                <a:effectLst/>
                <a:latin typeface="Segoe UI Light" pitchFamily="34" charset="0"/>
                <a:ea typeface="+mn-ea"/>
                <a:cs typeface="+mn-cs"/>
              </a:rPr>
              <a:t> to </a:t>
            </a:r>
            <a:r>
              <a:rPr lang="en-US" sz="900" b="1" i="0" u="none" strike="noStrike" kern="1200" dirty="0">
                <a:solidFill>
                  <a:schemeClr val="tx1"/>
                </a:solidFill>
                <a:effectLst/>
                <a:latin typeface="Segoe UI Light" pitchFamily="34" charset="0"/>
                <a:ea typeface="+mn-ea"/>
                <a:cs typeface="+mn-cs"/>
              </a:rPr>
              <a:t>Very Important. </a:t>
            </a:r>
            <a:r>
              <a:rPr lang="en-US" sz="900" b="0" i="0" u="none" strike="noStrike" kern="1200" dirty="0">
                <a:solidFill>
                  <a:schemeClr val="tx1"/>
                </a:solidFill>
                <a:effectLst/>
                <a:latin typeface="Segoe UI Light" pitchFamily="34" charset="0"/>
                <a:ea typeface="+mn-ea"/>
                <a:cs typeface="+mn-cs"/>
              </a:rPr>
              <a:t>Set everything else to</a:t>
            </a:r>
            <a:r>
              <a:rPr lang="en-US" sz="900" b="1" i="0" u="none" strike="noStrike" kern="1200" dirty="0">
                <a:solidFill>
                  <a:schemeClr val="tx1"/>
                </a:solidFill>
                <a:effectLst/>
                <a:latin typeface="Segoe UI Light" pitchFamily="34" charset="0"/>
                <a:ea typeface="+mn-ea"/>
                <a:cs typeface="+mn-cs"/>
              </a:rPr>
              <a:t> Not Important</a:t>
            </a:r>
            <a:r>
              <a:rPr lang="en-US" sz="900" b="0" i="0" u="none" strike="noStrike" kern="1200" dirty="0">
                <a:solidFill>
                  <a:schemeClr val="tx1"/>
                </a:solidFill>
                <a:effectLst/>
                <a:latin typeface="Segoe UI Light" pitchFamily="34" charset="0"/>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Find Your Neighborhood.</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The application will now highlight with a bright blue circle the neighborhood with the closest parks &amp; recreation facilities</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Try different combinations and see how the application helps the renter figure out the ideal neighborhood</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Make it Yours</a:t>
            </a:r>
            <a:r>
              <a:rPr lang="en-US" sz="900" b="0" i="0" u="none" strike="noStrike" kern="1200" dirty="0">
                <a:solidFill>
                  <a:schemeClr val="tx1"/>
                </a:solidFill>
                <a:effectLst/>
                <a:latin typeface="Segoe UI Light" pitchFamily="34" charset="0"/>
                <a:ea typeface="+mn-ea"/>
                <a:cs typeface="+mn-cs"/>
              </a:rPr>
              <a:t> to specify what you want in a neighborhood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Change the settings</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Find Your Neighborhood </a:t>
            </a:r>
            <a:r>
              <a:rPr lang="en-US" sz="900" b="0" i="0" u="none" strike="noStrike" kern="1200" dirty="0">
                <a:solidFill>
                  <a:schemeClr val="tx1"/>
                </a:solidFill>
                <a:effectLst/>
                <a:latin typeface="Segoe UI Light" pitchFamily="34" charset="0"/>
                <a:ea typeface="+mn-ea"/>
                <a:cs typeface="+mn-cs"/>
              </a:rPr>
              <a:t>to see the results</a:t>
            </a:r>
          </a:p>
          <a:p>
            <a:pPr rtl="0" fontAlgn="base"/>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base"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We are using the Cognitive Service Project Local Insights to identify the best neighborhood. We picked 5 search criteria, but the service allows you to pick other services as well, you could pick prioritize based on nearby attractions, Pet supply stores and more. In fact if you try the web challenge at </a:t>
            </a:r>
            <a:r>
              <a:rPr lang="en-US" sz="900" b="0" i="0" u="sng" strike="noStrike" kern="1200" dirty="0">
                <a:solidFill>
                  <a:schemeClr val="tx1"/>
                </a:solidFill>
                <a:effectLst/>
                <a:latin typeface="Segoe UI Light" pitchFamily="34" charset="0"/>
                <a:ea typeface="+mn-ea"/>
                <a:cs typeface="+mn-cs"/>
                <a:hlinkClick r:id="rId3"/>
              </a:rPr>
              <a:t>https://aka.ms/azureuniversitytour</a:t>
            </a:r>
            <a:r>
              <a:rPr lang="en-US" sz="900" b="0" i="0" u="none" strike="noStrike" kern="1200" dirty="0">
                <a:solidFill>
                  <a:schemeClr val="tx1"/>
                </a:solidFill>
                <a:effectLst/>
                <a:latin typeface="Segoe UI Light" pitchFamily="34" charset="0"/>
                <a:ea typeface="+mn-ea"/>
                <a:cs typeface="+mn-cs"/>
              </a:rPr>
              <a:t>  you can try that for yourself! </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1" i="0" u="none" strike="noStrike" kern="1200" dirty="0">
                <a:solidFill>
                  <a:schemeClr val="tx1"/>
                </a:solidFill>
                <a:effectLst/>
                <a:latin typeface="Segoe UI Light" pitchFamily="34" charset="0"/>
                <a:ea typeface="+mn-ea"/>
                <a:cs typeface="+mn-cs"/>
              </a:rPr>
              <a:t>Once you find your perfect neighborhood, find out which rentals in that neighborhood best meet your needs.</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1. Hover over one of the neighborhoods and click on the pop up comment next to it. </a:t>
            </a:r>
          </a:p>
          <a:p>
            <a:pPr rtl="0" fontAlgn="base"/>
            <a:r>
              <a:rPr lang="en-US" sz="900" b="0" i="0" u="none" strike="noStrike" kern="1200" dirty="0">
                <a:solidFill>
                  <a:schemeClr val="tx1"/>
                </a:solidFill>
                <a:effectLst/>
                <a:latin typeface="Segoe UI Light" pitchFamily="34" charset="0"/>
                <a:ea typeface="+mn-ea"/>
                <a:cs typeface="+mn-cs"/>
              </a:rPr>
              <a:t>2. When you look at the listings for each rental, you see a  “Perfect Match” score that indicates its proximity to the features you selected </a:t>
            </a:r>
          </a:p>
          <a:p>
            <a:pPr rtl="0" fontAlgn="base"/>
            <a:r>
              <a:rPr lang="en-US" sz="900" b="0" i="0" u="none" strike="noStrike" kern="1200" dirty="0">
                <a:solidFill>
                  <a:schemeClr val="tx1"/>
                </a:solidFill>
                <a:effectLst/>
                <a:latin typeface="Segoe UI Light" pitchFamily="34" charset="0"/>
                <a:ea typeface="+mn-ea"/>
                <a:cs typeface="+mn-cs"/>
              </a:rPr>
              <a:t>3. You will also see a happy or sad face beside the ratings. This happy or sad face is determined based on sentiment analysis of the reviews.</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1" i="0" u="none" strike="noStrike" kern="1200" dirty="0">
                <a:solidFill>
                  <a:schemeClr val="tx1"/>
                </a:solidFill>
                <a:effectLst/>
                <a:latin typeface="Segoe UI Light" pitchFamily="34" charset="0"/>
                <a:ea typeface="+mn-ea"/>
                <a:cs typeface="+mn-cs"/>
              </a:rPr>
              <a:t>Not only have we made a better rental site for travelers, we made a better experience for people listing their properties </a:t>
            </a:r>
          </a:p>
          <a:p>
            <a:pPr rtl="0" fontAlgn="base"/>
            <a:r>
              <a:rPr lang="en-US" sz="900" b="0" i="0" u="none" strike="noStrike" kern="1200" dirty="0">
                <a:solidFill>
                  <a:schemeClr val="tx1"/>
                </a:solidFill>
                <a:effectLst/>
                <a:latin typeface="Segoe UI Light" pitchFamily="34" charset="0"/>
                <a:ea typeface="+mn-ea"/>
                <a:cs typeface="+mn-cs"/>
              </a:rPr>
              <a:t>One of the challenges everyone renting a property has to deal with is figuring out how much to charge!  </a:t>
            </a:r>
          </a:p>
          <a:p>
            <a:pPr rtl="0" fontAlgn="base"/>
            <a:r>
              <a:rPr lang="en-US" sz="900" b="0" i="0" u="none" strike="noStrike" kern="1200" dirty="0">
                <a:solidFill>
                  <a:schemeClr val="tx1"/>
                </a:solidFill>
                <a:effectLst/>
                <a:latin typeface="Segoe UI Light" pitchFamily="34" charset="0"/>
                <a:ea typeface="+mn-ea"/>
                <a:cs typeface="+mn-cs"/>
              </a:rPr>
              <a:t>1. Click on the hamburger menu and select </a:t>
            </a:r>
            <a:r>
              <a:rPr lang="en-US" sz="900" b="1" i="0" u="none" strike="noStrike" kern="1200" dirty="0">
                <a:solidFill>
                  <a:schemeClr val="tx1"/>
                </a:solidFill>
                <a:effectLst/>
                <a:latin typeface="Segoe UI Light" pitchFamily="34" charset="0"/>
                <a:ea typeface="+mn-ea"/>
                <a:cs typeface="+mn-cs"/>
              </a:rPr>
              <a:t>List a Room</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Scroll to the bottom of the screen. You will see an </a:t>
            </a:r>
            <a:r>
              <a:rPr lang="en-US" sz="900" b="1" i="0" u="none" strike="noStrike" kern="1200" dirty="0">
                <a:solidFill>
                  <a:schemeClr val="tx1"/>
                </a:solidFill>
                <a:effectLst/>
                <a:latin typeface="Segoe UI Light" pitchFamily="34" charset="0"/>
                <a:ea typeface="+mn-ea"/>
                <a:cs typeface="+mn-cs"/>
              </a:rPr>
              <a:t>Optimized Rental Rate</a:t>
            </a:r>
            <a:r>
              <a:rPr lang="en-US" sz="900" b="0" i="0" u="none" strike="noStrike" kern="1200" dirty="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Suggested rate per night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Suggested rate per month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Suggested rate per week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Expected occupancy % for that rate. </a:t>
            </a:r>
          </a:p>
          <a:p>
            <a:pPr marL="0" indent="0" rtl="0" fontAlgn="base">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This value is calculated using machine learning by analyzing the occupancy rate and rates charged for other properties. Based on the number of bedrooms and the city the machine learning model predicts the optimized rental rate you should charge for your property.</a:t>
            </a:r>
          </a:p>
          <a:p>
            <a:pPr marL="0" indent="0" rtl="0" fontAlgn="base">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2. Select a different number of bedrooms, you can see how the optimized rate is updated.</a:t>
            </a:r>
          </a:p>
          <a:p>
            <a:pPr rtl="0" fontAlgn="base"/>
            <a:endParaRPr lang="en-US" sz="900" b="0" i="0" u="none" strike="noStrike" kern="1200" dirty="0">
              <a:solidFill>
                <a:schemeClr val="tx1"/>
              </a:solidFill>
              <a:effectLst/>
              <a:latin typeface="Segoe UI Light" pitchFamily="34" charset="0"/>
              <a:ea typeface="+mn-ea"/>
              <a:cs typeface="+mn-cs"/>
            </a:endParaRPr>
          </a:p>
          <a:p>
            <a:pPr marL="0" indent="0" rtl="0" fontAlgn="base">
              <a:buFont typeface="+mj-lt"/>
              <a:buNone/>
            </a:pPr>
            <a:r>
              <a:rPr lang="en-US" sz="900" b="0" i="0" u="none" strike="noStrike" kern="1200" dirty="0">
                <a:solidFill>
                  <a:schemeClr val="tx1"/>
                </a:solidFill>
                <a:effectLst/>
                <a:latin typeface="Segoe UI Light" pitchFamily="34" charset="0"/>
                <a:ea typeface="+mn-ea"/>
                <a:cs typeface="+mn-cs"/>
              </a:rPr>
              <a:t>Try a different city </a:t>
            </a:r>
          </a:p>
          <a:p>
            <a:pPr marL="228600" indent="-228600" rtl="0" fontAlgn="base">
              <a:buFont typeface="+mj-lt"/>
              <a:buAutoNum type="alphaLcParenR"/>
            </a:pPr>
            <a:r>
              <a:rPr lang="en-US" sz="900" b="0" i="0" u="none" strike="noStrike" kern="1200" dirty="0">
                <a:solidFill>
                  <a:schemeClr val="tx1"/>
                </a:solidFill>
                <a:effectLst/>
                <a:latin typeface="Segoe UI Light" pitchFamily="34" charset="0"/>
                <a:ea typeface="+mn-ea"/>
                <a:cs typeface="+mn-cs"/>
              </a:rPr>
              <a:t>Click the hamburger menu, and select </a:t>
            </a:r>
            <a:r>
              <a:rPr lang="en-US" sz="900" b="1" i="0" u="none" strike="noStrike" kern="1200" dirty="0">
                <a:solidFill>
                  <a:schemeClr val="tx1"/>
                </a:solidFill>
                <a:effectLst/>
                <a:latin typeface="Segoe UI Light" pitchFamily="34" charset="0"/>
                <a:ea typeface="+mn-ea"/>
                <a:cs typeface="+mn-cs"/>
              </a:rPr>
              <a:t>Change Your Location</a:t>
            </a:r>
            <a:r>
              <a:rPr lang="en-US" sz="900" b="0" i="0" u="none" strike="noStrike" kern="1200" dirty="0">
                <a:solidFill>
                  <a:schemeClr val="tx1"/>
                </a:solidFill>
                <a:effectLst/>
                <a:latin typeface="Segoe UI Light" pitchFamily="34" charset="0"/>
                <a:ea typeface="+mn-ea"/>
                <a:cs typeface="+mn-cs"/>
              </a:rPr>
              <a:t>. </a:t>
            </a:r>
          </a:p>
          <a:p>
            <a:pPr marL="228600" indent="-228600" rtl="0" fontAlgn="base">
              <a:buFont typeface="+mj-lt"/>
              <a:buAutoNum type="alphaLcParenR"/>
            </a:pPr>
            <a:r>
              <a:rPr lang="en-US" sz="900" b="0" i="0" u="none" strike="noStrike" kern="1200" dirty="0">
                <a:solidFill>
                  <a:schemeClr val="tx1"/>
                </a:solidFill>
                <a:effectLst/>
                <a:latin typeface="Segoe UI Light" pitchFamily="34" charset="0"/>
                <a:ea typeface="+mn-ea"/>
                <a:cs typeface="+mn-cs"/>
              </a:rPr>
              <a:t>Choose another city from the list.  </a:t>
            </a:r>
          </a:p>
          <a:p>
            <a:pPr marL="228600" indent="-228600" rtl="0" fontAlgn="base">
              <a:buFont typeface="+mj-lt"/>
              <a:buAutoNum type="alphaLcParenR"/>
            </a:pPr>
            <a:r>
              <a:rPr lang="en-US" sz="900" b="0" i="0" u="none" strike="noStrike" kern="1200" dirty="0">
                <a:solidFill>
                  <a:schemeClr val="tx1"/>
                </a:solidFill>
                <a:effectLst/>
                <a:latin typeface="Segoe UI Light" pitchFamily="34" charset="0"/>
                <a:ea typeface="+mn-ea"/>
                <a:cs typeface="+mn-cs"/>
              </a:rPr>
              <a:t>Click the hamburger menu and Select </a:t>
            </a:r>
            <a:r>
              <a:rPr lang="en-US" sz="900" b="1" i="0" u="none" strike="noStrike" kern="1200" dirty="0">
                <a:solidFill>
                  <a:schemeClr val="tx1"/>
                </a:solidFill>
                <a:effectLst/>
                <a:latin typeface="Segoe UI Light" pitchFamily="34" charset="0"/>
                <a:ea typeface="+mn-ea"/>
                <a:cs typeface="+mn-cs"/>
              </a:rPr>
              <a:t>List a Room.</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Once again, the optimized room rate changes for different cities</a:t>
            </a:r>
          </a:p>
          <a:p>
            <a:pPr rtl="0" fontAlgn="base"/>
            <a:r>
              <a:rPr lang="en-US" sz="900" b="0" i="0" u="none" strike="noStrike" kern="1200" dirty="0">
                <a:solidFill>
                  <a:schemeClr val="tx1"/>
                </a:solidFill>
                <a:effectLst/>
                <a:latin typeface="Segoe UI Light" pitchFamily="34" charset="0"/>
                <a:ea typeface="+mn-ea"/>
                <a:cs typeface="+mn-cs"/>
              </a:rPr>
              <a:t>The app is using machine learning to determine an optimal occupancy rate and an optimal rental price that maximizes revenue. </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The Machine Learning lab at </a:t>
            </a:r>
            <a:r>
              <a:rPr lang="en-US" sz="900" b="0" i="0" u="sng" strike="noStrike" kern="1200" dirty="0">
                <a:solidFill>
                  <a:schemeClr val="tx1"/>
                </a:solidFill>
                <a:effectLst/>
                <a:latin typeface="Segoe UI Light" pitchFamily="34" charset="0"/>
                <a:ea typeface="+mn-ea"/>
                <a:cs typeface="+mn-cs"/>
                <a:hlinkClick r:id="rId3"/>
              </a:rPr>
              <a:t>https://aka.ms/azureuniversitytour</a:t>
            </a:r>
            <a:r>
              <a:rPr lang="en-US" sz="900" b="0" i="0" u="none" strike="noStrike" kern="1200" dirty="0">
                <a:solidFill>
                  <a:schemeClr val="tx1"/>
                </a:solidFill>
                <a:effectLst/>
                <a:latin typeface="Segoe UI Light" pitchFamily="34" charset="0"/>
                <a:ea typeface="+mn-ea"/>
                <a:cs typeface="+mn-cs"/>
              </a:rPr>
              <a:t>  teaches you how to train a model to predict optimum rental rates </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The right title and description can increase interest in your property. Our app helps new landlords get it right the first time</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the hamburger menu and Select </a:t>
            </a:r>
            <a:r>
              <a:rPr lang="en-US" sz="900" b="1" i="0" u="none" strike="noStrike" kern="1200" dirty="0">
                <a:solidFill>
                  <a:schemeClr val="tx1"/>
                </a:solidFill>
                <a:effectLst/>
                <a:latin typeface="Segoe UI Light" pitchFamily="34" charset="0"/>
                <a:ea typeface="+mn-ea"/>
                <a:cs typeface="+mn-cs"/>
              </a:rPr>
              <a:t>List a Room.</a:t>
            </a:r>
            <a:r>
              <a:rPr lang="en-US" sz="900" b="0" i="0" u="none" strike="noStrike" kern="1200" dirty="0">
                <a:solidFill>
                  <a:schemeClr val="tx1"/>
                </a:solidFill>
                <a:effectLst/>
                <a:latin typeface="Segoe UI Light" pitchFamily="34" charset="0"/>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Enter the </a:t>
            </a:r>
            <a:r>
              <a:rPr lang="en-US" sz="900" b="1" i="0" u="none" strike="noStrike" kern="1200" dirty="0">
                <a:solidFill>
                  <a:schemeClr val="tx1"/>
                </a:solidFill>
                <a:effectLst/>
                <a:latin typeface="Segoe UI Light" pitchFamily="34" charset="0"/>
                <a:ea typeface="+mn-ea"/>
                <a:cs typeface="+mn-cs"/>
              </a:rPr>
              <a:t>Property Title</a:t>
            </a:r>
            <a:r>
              <a:rPr lang="en-US" sz="900" b="0" i="0" u="none" strike="noStrike" kern="1200" dirty="0">
                <a:solidFill>
                  <a:schemeClr val="tx1"/>
                </a:solidFill>
                <a:effectLst/>
                <a:latin typeface="Segoe UI Light" pitchFamily="34" charset="0"/>
                <a:ea typeface="+mn-ea"/>
                <a:cs typeface="+mn-cs"/>
              </a:rPr>
              <a:t>: </a:t>
            </a:r>
            <a:r>
              <a:rPr lang="en-US" sz="900" b="1" i="1" u="none" strike="noStrike" kern="1200" dirty="0">
                <a:solidFill>
                  <a:schemeClr val="tx1"/>
                </a:solidFill>
                <a:effectLst/>
                <a:latin typeface="Segoe UI Light" pitchFamily="34" charset="0"/>
                <a:ea typeface="+mn-ea"/>
                <a:cs typeface="+mn-cs"/>
              </a:rPr>
              <a:t>Drab cottage</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Note how the Our Advice box suggest updating your title to get more interest in your property. This intelligence is based on Text Analytics.</a:t>
            </a:r>
          </a:p>
          <a:p>
            <a:pPr rtl="0" fontAlgn="base"/>
            <a:endParaRPr lang="en-US" sz="900" b="0" i="0" u="none" strike="noStrike" kern="1200" dirty="0">
              <a:solidFill>
                <a:schemeClr val="tx1"/>
              </a:solidFill>
              <a:effectLst/>
              <a:latin typeface="Segoe UI Light" pitchFamily="34" charset="0"/>
              <a:ea typeface="+mn-ea"/>
              <a:cs typeface="+mn-cs"/>
            </a:endParaRP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Change the </a:t>
            </a:r>
            <a:r>
              <a:rPr lang="en-US" sz="900" b="1" i="0" u="none" strike="noStrike" kern="1200" dirty="0">
                <a:solidFill>
                  <a:schemeClr val="tx1"/>
                </a:solidFill>
                <a:effectLst/>
                <a:latin typeface="Segoe UI Light" pitchFamily="34" charset="0"/>
                <a:ea typeface="+mn-ea"/>
                <a:cs typeface="+mn-cs"/>
              </a:rPr>
              <a:t>Property Title</a:t>
            </a:r>
            <a:r>
              <a:rPr lang="en-US" sz="900" b="0" i="0" u="none" strike="noStrike" kern="1200" dirty="0">
                <a:solidFill>
                  <a:schemeClr val="tx1"/>
                </a:solidFill>
                <a:effectLst/>
                <a:latin typeface="Segoe UI Light" pitchFamily="34" charset="0"/>
                <a:ea typeface="+mn-ea"/>
                <a:cs typeface="+mn-cs"/>
              </a:rPr>
              <a:t> to </a:t>
            </a:r>
            <a:r>
              <a:rPr lang="en-US" sz="900" b="1" i="1" u="none" strike="noStrike" kern="1200" dirty="0">
                <a:solidFill>
                  <a:schemeClr val="tx1"/>
                </a:solidFill>
                <a:effectLst/>
                <a:latin typeface="Segoe UI Light" pitchFamily="34" charset="0"/>
                <a:ea typeface="+mn-ea"/>
                <a:cs typeface="+mn-cs"/>
              </a:rPr>
              <a:t>Cozy Cottage</a:t>
            </a:r>
            <a:r>
              <a:rPr lang="en-US" sz="900" b="0" i="0" u="none" strike="noStrike" kern="1200" dirty="0">
                <a:solidFill>
                  <a:schemeClr val="tx1"/>
                </a:solidFill>
                <a:effectLst/>
                <a:latin typeface="Segoe UI Light" pitchFamily="34" charset="0"/>
                <a:ea typeface="+mn-ea"/>
                <a:cs typeface="+mn-cs"/>
              </a:rPr>
              <a:t> </a:t>
            </a:r>
          </a:p>
          <a:p>
            <a:pPr rtl="0" fontAlgn="base"/>
            <a:r>
              <a:rPr lang="en-US" sz="900" b="0" i="0" u="none" strike="noStrike" kern="1200" dirty="0">
                <a:solidFill>
                  <a:schemeClr val="tx1"/>
                </a:solidFill>
                <a:effectLst/>
                <a:latin typeface="Segoe UI Light" pitchFamily="34" charset="0"/>
                <a:ea typeface="+mn-ea"/>
                <a:cs typeface="+mn-cs"/>
              </a:rPr>
              <a:t>Note how the Our Advice box confirms you have a good property title </a:t>
            </a:r>
          </a:p>
          <a:p>
            <a:pPr rtl="0" fontAlgn="base"/>
            <a:endParaRPr lang="en-US" sz="900" b="0" i="0" u="none" strike="noStrike" kern="1200" dirty="0">
              <a:solidFill>
                <a:schemeClr val="tx1"/>
              </a:solidFill>
              <a:effectLst/>
              <a:latin typeface="Segoe UI Light" pitchFamily="34" charset="0"/>
              <a:ea typeface="+mn-ea"/>
              <a:cs typeface="+mn-cs"/>
            </a:endParaRPr>
          </a:p>
          <a:p>
            <a:pPr rtl="0" fontAlgn="base"/>
            <a:r>
              <a:rPr lang="en-US" sz="900" b="0" i="0" u="none" strike="noStrike" kern="1200" dirty="0">
                <a:solidFill>
                  <a:schemeClr val="tx1"/>
                </a:solidFill>
                <a:effectLst/>
                <a:latin typeface="Segoe UI Light" pitchFamily="34" charset="0"/>
                <a:ea typeface="+mn-ea"/>
                <a:cs typeface="+mn-cs"/>
              </a:rPr>
              <a:t>This is done using the Microsoft Cognitive Services Text Analytics API  </a:t>
            </a:r>
          </a:p>
          <a:p>
            <a:pPr rtl="0" fontAlgn="base"/>
            <a:r>
              <a:rPr lang="en-US" sz="900" b="0" i="0" u="none" strike="noStrike" kern="1200" dirty="0">
                <a:solidFill>
                  <a:schemeClr val="tx1"/>
                </a:solidFill>
                <a:effectLst/>
                <a:latin typeface="Segoe UI Light" pitchFamily="34" charset="0"/>
                <a:ea typeface="+mn-ea"/>
                <a:cs typeface="+mn-cs"/>
              </a:rPr>
              <a:t>The same API is used to help you write a good description for your property</a:t>
            </a:r>
          </a:p>
          <a:p>
            <a:pPr rtl="0" fontAlgn="base"/>
            <a:endParaRPr lang="en-US" sz="900" b="0" i="0" u="none" strike="noStrike" kern="1200" dirty="0">
              <a:solidFill>
                <a:schemeClr val="tx1"/>
              </a:solidFill>
              <a:effectLst/>
              <a:latin typeface="Segoe UI Light" pitchFamily="34" charset="0"/>
              <a:ea typeface="+mn-ea"/>
              <a:cs typeface="+mn-cs"/>
            </a:endParaRP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Enter a  </a:t>
            </a:r>
            <a:r>
              <a:rPr lang="en-US" sz="900" b="1" i="0" u="none" strike="noStrike" kern="1200" dirty="0">
                <a:solidFill>
                  <a:schemeClr val="tx1"/>
                </a:solidFill>
                <a:effectLst/>
                <a:latin typeface="Segoe UI Light" pitchFamily="34" charset="0"/>
                <a:ea typeface="+mn-ea"/>
                <a:cs typeface="+mn-cs"/>
              </a:rPr>
              <a:t>Property Description</a:t>
            </a:r>
            <a:r>
              <a:rPr lang="en-US" sz="900" b="0" i="0" u="none" strike="noStrike" kern="1200" dirty="0">
                <a:solidFill>
                  <a:schemeClr val="tx1"/>
                </a:solidFill>
                <a:effectLst/>
                <a:latin typeface="Segoe UI Light" pitchFamily="34" charset="0"/>
                <a:ea typeface="+mn-ea"/>
                <a:cs typeface="+mn-cs"/>
              </a:rPr>
              <a:t> such as “a charming house in the country"</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Click Save and note the advice to add information </a:t>
            </a:r>
          </a:p>
          <a:p>
            <a:pPr marL="228600" indent="-228600" rtl="0" fontAlgn="base">
              <a:buFont typeface="+mj-lt"/>
              <a:buAutoNum type="arabicPeriod"/>
            </a:pPr>
            <a:endParaRPr lang="en-US" sz="900" b="0" i="0" u="none" strike="noStrike" kern="1200" dirty="0">
              <a:solidFill>
                <a:schemeClr val="tx1"/>
              </a:solidFill>
              <a:effectLst/>
              <a:latin typeface="Segoe UI Light" pitchFamily="34" charset="0"/>
              <a:ea typeface="+mn-ea"/>
              <a:cs typeface="+mn-cs"/>
            </a:endParaRP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Add the suggested information and click Save again </a:t>
            </a:r>
          </a:p>
          <a:p>
            <a:pPr marL="228600" indent="-228600" rtl="0" fontAlgn="base">
              <a:buFont typeface="+mj-lt"/>
              <a:buAutoNum type="arabicPeriod"/>
            </a:pPr>
            <a:r>
              <a:rPr lang="en-US" sz="900" b="0" i="0" u="none" strike="noStrike" kern="1200" dirty="0">
                <a:solidFill>
                  <a:schemeClr val="tx1"/>
                </a:solidFill>
                <a:effectLst/>
                <a:latin typeface="Segoe UI Light" pitchFamily="34" charset="0"/>
                <a:ea typeface="+mn-ea"/>
                <a:cs typeface="+mn-cs"/>
              </a:rPr>
              <a:t>You will get additional tips on what you should add to your description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991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Today’s popular rental apps are yesterday’s news. They have tremendous potential with all that user-generated data. But they don’t take enough advantage of new capabilities</a:t>
            </a:r>
            <a:r>
              <a:rPr lang="en-US" baseline="0" dirty="0"/>
              <a:t> through machine learning, big data, and AI; and as a result, this rental app space can be improved substantially. Fortunately for us here today, new services such as the Project Local Insights API, the Text Analytics API, and the Computer Vision API allow you to get started quickly.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But even beyond ContosoBNB, think of what this means for you and your dreams of making a better app, or an app to change the world. The barrier to entry is lowered. AI is democratized. Anyone here today can make the app of their dreams with sophisticated features, and perhaps even compete against big players by hooking into services made available on Azure.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55920-06C3-614B-8A2D-7DD578D7F7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48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a:t>
            </a:r>
            <a:r>
              <a:rPr lang="en-US" sz="900" b="0" i="0" kern="1200" baseline="0" dirty="0">
                <a:solidFill>
                  <a:schemeClr val="tx1"/>
                </a:solidFill>
                <a:effectLst/>
                <a:latin typeface="Segoe UI Light" pitchFamily="34" charset="0"/>
                <a:ea typeface="+mn-ea"/>
                <a:cs typeface="+mn-cs"/>
              </a:rPr>
              <a:t> power of big data in the cloud is a game-changer for research. We like to talk about the amazing features on Azure and the power of scale, but what this boils down to often amounts to life-and-death issues like finding a better treatments and cures for cancers.</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Let’s unpack the components of a big data project a bit more:</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Here’s an example of what is becoming possible now because of the power and affordability of big data processing on Azure. </a:t>
            </a:r>
            <a:r>
              <a:rPr lang="en-US" sz="900" b="0" i="0" kern="1200" dirty="0">
                <a:solidFill>
                  <a:schemeClr val="tx1"/>
                </a:solidFill>
                <a:effectLst/>
                <a:latin typeface="Segoe UI Light" pitchFamily="34" charset="0"/>
                <a:ea typeface="+mn-ea"/>
                <a:cs typeface="+mn-cs"/>
              </a:rPr>
              <a:t>DNA sequencing analysis is a form of life-sciences research that has the potential to lead to a wide range of medical and pharmaceutical breakthroughs. However, this type of analysis requires supercomputing resources and big data storage, which many researchers have lacked before now. Working through a grant provided by the National Science Foundation in partnership with Microsoft, a team of computer scientists at Virginia Tech addressed this challenge by developing an on-demand, cloud-computing model using the Microsoft Azure HDInsight service. By moving to an on-demand cloud computing model, researchers now have easier, more cost-effective access to DNA sequencing tools and resources, which could lead to even faster, more exciting advancements in medical research.</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You can learn more at </a:t>
            </a:r>
            <a:r>
              <a:rPr lang="en-US" sz="900" kern="1200" dirty="0">
                <a:solidFill>
                  <a:schemeClr val="tx1"/>
                </a:solidFill>
                <a:effectLst/>
                <a:latin typeface="Segoe UI Light" pitchFamily="34" charset="0"/>
                <a:ea typeface="+mn-ea"/>
                <a:cs typeface="+mn-cs"/>
              </a:rPr>
              <a:t>https://azure.microsoft.com/en-us/solutions/big-data/</a:t>
            </a:r>
          </a:p>
          <a:p>
            <a:endParaRPr lang="en-US" baseline="0"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60081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374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Big data is generally defined by its “three Vs”: volume, velocity, and variety. Thinkers in the field have occasionally argued for adding additional “Vs” (such as veracity and value), but the classic three Vs provide a nice overview of what defines big data.</a:t>
            </a:r>
          </a:p>
          <a:p>
            <a:pPr defTabSz="950464">
              <a:spcAft>
                <a:spcPts val="346"/>
              </a:spcAft>
              <a:defRPr/>
            </a:pPr>
            <a:endParaRPr lang="en-US" dirty="0"/>
          </a:p>
          <a:p>
            <a:pPr marL="174708" indent="-174708" defTabSz="950464">
              <a:spcAft>
                <a:spcPts val="346"/>
              </a:spcAft>
              <a:buFont typeface="Wingdings" panose="05000000000000000000" pitchFamily="2" charset="2"/>
              <a:buChar char="§"/>
              <a:defRPr/>
            </a:pPr>
            <a:r>
              <a:rPr lang="en-US" dirty="0"/>
              <a:t>Volume is the “big” in big data. Current volumes of data (4 zettabytes worldwide this year and growing) dwarf anything we have had to tackle in human history.</a:t>
            </a:r>
          </a:p>
          <a:p>
            <a:pPr marL="174708" indent="-174708" defTabSz="950464">
              <a:spcAft>
                <a:spcPts val="346"/>
              </a:spcAft>
              <a:buFont typeface="Wingdings" panose="05000000000000000000" pitchFamily="2" charset="2"/>
              <a:buChar char="§"/>
              <a:defRPr/>
            </a:pPr>
            <a:r>
              <a:rPr lang="en-US" dirty="0"/>
              <a:t>Velocity refers to the rate at which big data needs to be processed. This is both a factor of how quickly new data gets created, but also that we often want to look at live data streams for fresh data, like Twitter feeds for sentiment analysis or real-time Internet of Things (IoT) sensor data streams.</a:t>
            </a:r>
          </a:p>
          <a:p>
            <a:pPr marL="174708" indent="-174708" defTabSz="950464">
              <a:spcAft>
                <a:spcPts val="346"/>
              </a:spcAft>
              <a:buFont typeface="Wingdings" panose="05000000000000000000" pitchFamily="2" charset="2"/>
              <a:buChar char="§"/>
              <a:defRPr/>
            </a:pPr>
            <a:r>
              <a:rPr lang="en-US" dirty="0"/>
              <a:t>Variety refers to unstructured (images, audio, and the like) or semi-structured (JSON documents).</a:t>
            </a:r>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79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a complete suite of services that help you build your build your own Big Data solution – from acquiring data to transforming it into new insights and action.</a:t>
            </a:r>
          </a:p>
          <a:p>
            <a:endParaRPr lang="en-US" dirty="0"/>
          </a:p>
          <a:p>
            <a:pPr defTabSz="950464">
              <a:spcAft>
                <a:spcPts val="346"/>
              </a:spcAft>
              <a:defRPr/>
            </a:pPr>
            <a:r>
              <a:rPr lang="en-US" dirty="0"/>
              <a:t>Let’s start with your data. You need a platform with scale, simplicity, and flexibility. Azure allows you to pull together massive amounts of data through services like Event Hubs and Data Factory.</a:t>
            </a:r>
          </a:p>
          <a:p>
            <a:pPr defTabSz="950464">
              <a:spcAft>
                <a:spcPts val="346"/>
              </a:spcAft>
              <a:defRPr/>
            </a:pPr>
            <a:endParaRPr lang="en-US" dirty="0"/>
          </a:p>
          <a:p>
            <a:pPr defTabSz="950464">
              <a:spcAft>
                <a:spcPts val="346"/>
              </a:spcAft>
              <a:defRPr/>
            </a:pPr>
            <a:r>
              <a:rPr lang="en-US" dirty="0"/>
              <a:t>Your data might come from a public data source like local transportation data or it might come from sensors - thermostats that produce telemetry data every few minutes – or app performance counters that generate events every second, and mobile apps that capture telemetry for every customer’s action.  </a:t>
            </a:r>
          </a:p>
          <a:p>
            <a:pPr defTabSz="950464">
              <a:spcAft>
                <a:spcPts val="346"/>
              </a:spcAft>
              <a:defRPr/>
            </a:pPr>
            <a:endParaRPr lang="en-US" dirty="0"/>
          </a:p>
          <a:p>
            <a:pPr defTabSz="950464">
              <a:spcAft>
                <a:spcPts val="346"/>
              </a:spcAft>
              <a:defRPr/>
            </a:pPr>
            <a:r>
              <a:rPr lang="en-US" dirty="0"/>
              <a:t>Data is meaningless unless you do something with it, so chances are you’re going to want humans to take action from it, whether you express it as a new dashboard, a more intelligent app user experience, or a new algorithm that automates a process.</a:t>
            </a:r>
          </a:p>
          <a:p>
            <a:pPr defTabSz="950464">
              <a:spcAft>
                <a:spcPts val="346"/>
              </a:spcAft>
              <a:defRPr/>
            </a:pPr>
            <a:endParaRPr lang="en-US" dirty="0"/>
          </a:p>
          <a:p>
            <a:pPr defTabSz="950464">
              <a:spcAft>
                <a:spcPts val="346"/>
              </a:spcAft>
              <a:defRPr/>
            </a:pPr>
            <a:r>
              <a:rPr lang="en-US" dirty="0"/>
              <a:t>There are entire suites of tools in the cloud that allow you to ingest data, store data, analyze data, visualize data, and act on insights from data</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50409" rtl="0" eaLnBrk="1" fontAlgn="auto" latinLnBrk="0" hangingPunct="1">
                <a:lnSpc>
                  <a:spcPct val="100000"/>
                </a:lnSpc>
                <a:spcBef>
                  <a:spcPts val="0"/>
                </a:spcBef>
                <a:spcAft>
                  <a:spcPts val="0"/>
                </a:spcAft>
                <a:buClrTx/>
                <a:buSzTx/>
                <a:buFontTx/>
                <a:buNone/>
                <a:tabLst/>
                <a:defRPr/>
              </a:pPr>
              <a:t>4/17/2018 9:31 AM</a:t>
            </a:fld>
            <a:endParaRPr kumimoji="0" lang="en-US" sz="1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50409"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0898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419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a whole range of services designed for Input and Storage as well as Processing and Modeling. Today’s professional developers do far more than code – they are orchestrators and architects of cloud solutions like the Predictive Maintenance scenario we just described. </a:t>
            </a:r>
          </a:p>
          <a:p>
            <a:endParaRPr lang="en-US" b="1" dirty="0"/>
          </a:p>
          <a:p>
            <a:pPr marL="174708" indent="-174708">
              <a:buFont typeface="Wingdings" panose="05000000000000000000" pitchFamily="2" charset="2"/>
              <a:buChar char="§"/>
            </a:pPr>
            <a:r>
              <a:rPr lang="en-US" b="1" dirty="0"/>
              <a:t>Azure Event Hubs</a:t>
            </a:r>
            <a:r>
              <a:rPr lang="en-US" dirty="0"/>
              <a:t>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 As a distributed streaming platform, it gives you low latency and configurable time retention, which enables you to take in massive amounts of data into the cloud and read the data from multiple applications using publish-subscribe semantics. </a:t>
            </a:r>
            <a:r>
              <a:rPr lang="en-US" dirty="0">
                <a:hlinkClick r:id="rId3"/>
              </a:rPr>
              <a:t>https://docs.microsoft.com/en-us/azure/event-hubs/</a:t>
            </a:r>
            <a:endParaRPr lang="en-US" dirty="0"/>
          </a:p>
          <a:p>
            <a:pPr marL="0" indent="0">
              <a:buFont typeface="Wingdings" panose="05000000000000000000" pitchFamily="2" charset="2"/>
              <a:buNone/>
            </a:pPr>
            <a:endParaRPr lang="en-US" dirty="0"/>
          </a:p>
          <a:p>
            <a:pPr marL="174708" indent="-174708">
              <a:buFont typeface="Wingdings" panose="05000000000000000000" pitchFamily="2" charset="2"/>
              <a:buChar char="§"/>
            </a:pPr>
            <a:r>
              <a:rPr lang="en-US" b="1" dirty="0"/>
              <a:t>Azure Functions </a:t>
            </a:r>
            <a:r>
              <a:rPr lang="en-US" dirty="0"/>
              <a:t>let you easily build the apps you need using simple, </a:t>
            </a:r>
            <a:r>
              <a:rPr lang="en-US" dirty="0" err="1"/>
              <a:t>serverless</a:t>
            </a:r>
            <a:r>
              <a:rPr lang="en-US" dirty="0"/>
              <a:t> functions that scale to meet demand. Use the programming language of your choice, and don’t worry about servers or infrastructure. </a:t>
            </a:r>
            <a:r>
              <a:rPr lang="en-US" dirty="0">
                <a:hlinkClick r:id="rId4"/>
              </a:rPr>
              <a:t>https://docs.microsoft.com/en-us/azure/azure-functions/</a:t>
            </a:r>
            <a:endParaRPr lang="en-US" dirty="0"/>
          </a:p>
          <a:p>
            <a:pPr marL="174708" indent="-174708">
              <a:buFont typeface="Wingdings" panose="05000000000000000000" pitchFamily="2" charset="2"/>
              <a:buChar char="§"/>
            </a:pPr>
            <a:endParaRPr lang="en-US" dirty="0"/>
          </a:p>
          <a:p>
            <a:pPr marL="174708" indent="-174708" defTabSz="950464">
              <a:spcAft>
                <a:spcPts val="346"/>
              </a:spcAft>
              <a:buFont typeface="Wingdings" panose="05000000000000000000" pitchFamily="2" charset="2"/>
              <a:buChar char="§"/>
              <a:defRPr/>
            </a:pPr>
            <a:r>
              <a:rPr lang="en-US" b="1" dirty="0"/>
              <a:t>Azure Data Lake Store </a:t>
            </a:r>
            <a:r>
              <a:rPr lang="en-US" dirty="0"/>
              <a:t>is a hyper-scale repository that is optimized for big data analytic workloads. Azure Data Lake enables you to capture data of any size, type, and ingestion speed in one single place for operational and exploratory analytics. Azure Data Lake includes all the capabilities required to make it easy for developers, data scientists, and analysts to store data of any size, shape, and speed, and do all types of processing and analytics across platforms and languages. It removes the complexities of ingesting and storing all of your data while making it faster to get up and running with batch, streaming, and interactive analytics. </a:t>
            </a:r>
            <a:r>
              <a:rPr lang="en-US" dirty="0">
                <a:hlinkClick r:id="rId5"/>
              </a:rPr>
              <a:t>https://docs.microsoft.com/en-us/azure/data-lake-store/</a:t>
            </a:r>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284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 data is in Azure, it’s ready for processing and modeling:</a:t>
            </a:r>
            <a:endParaRPr lang="en-US" b="1" dirty="0"/>
          </a:p>
          <a:p>
            <a:endParaRPr lang="en-US" b="1" dirty="0"/>
          </a:p>
          <a:p>
            <a:pPr marL="174708" indent="-174708">
              <a:buFont typeface="Wingdings" panose="05000000000000000000" pitchFamily="2" charset="2"/>
              <a:buChar char="§"/>
            </a:pPr>
            <a:r>
              <a:rPr lang="en-US" b="1" dirty="0"/>
              <a:t>Azure Data Lake Analytics</a:t>
            </a:r>
            <a:r>
              <a:rPr lang="en-US" dirty="0"/>
              <a:t> is the first cloud analytics service built on </a:t>
            </a:r>
            <a:r>
              <a:rPr lang="en-US" dirty="0">
                <a:hlinkClick r:id="rId3"/>
              </a:rPr>
              <a:t>YARN</a:t>
            </a:r>
            <a:r>
              <a:rPr lang="en-US" dirty="0"/>
              <a:t> where you can easily develop and run massively parallel data transformation and processing programs in U-SQL, R, Python, and .NET over petabytes of data. With no infrastructure to manage, process data on demand, scale instantly, and only pay per job. </a:t>
            </a:r>
            <a:r>
              <a:rPr lang="en-US" dirty="0">
                <a:hlinkClick r:id="rId4"/>
              </a:rPr>
              <a:t>https://docs.microsoft.com/en-us/azure/data-lake-analytics/</a:t>
            </a:r>
            <a:endParaRPr lang="en-US" dirty="0"/>
          </a:p>
          <a:p>
            <a:endParaRPr lang="en-US" dirty="0"/>
          </a:p>
          <a:p>
            <a:pPr marL="174708" indent="-174708">
              <a:buFont typeface="Wingdings" panose="05000000000000000000" pitchFamily="2" charset="2"/>
              <a:buChar char="§"/>
            </a:pPr>
            <a:r>
              <a:rPr lang="en-US" b="1" dirty="0"/>
              <a:t>Azure </a:t>
            </a:r>
            <a:r>
              <a:rPr lang="en-US" b="1" dirty="0" err="1"/>
              <a:t>HDInsight</a:t>
            </a:r>
            <a:r>
              <a:rPr lang="en-US" b="1" dirty="0"/>
              <a:t> </a:t>
            </a:r>
            <a:r>
              <a:rPr lang="en-US" dirty="0"/>
              <a:t>is a fully-managed cloud service that makes it easy, fast, and cost-effective to process massive amounts of data. Use popular open-source frameworks such as </a:t>
            </a:r>
            <a:r>
              <a:rPr lang="en-US" dirty="0" err="1"/>
              <a:t>Hadoop</a:t>
            </a:r>
            <a:r>
              <a:rPr lang="en-US" dirty="0"/>
              <a:t>, Spark, Hive, LLAP, Kafka, Storm, R &amp; more. Azure HDInsight enables a broad range of scenarios such as ETL, Data Warehousing, Machine Learning, IoT and more. </a:t>
            </a:r>
            <a:r>
              <a:rPr lang="en-US" dirty="0">
                <a:hlinkClick r:id="rId5"/>
              </a:rPr>
              <a:t>https://docs.microsoft.com/en-ca/azure/hdinsight/</a:t>
            </a:r>
            <a:endParaRPr lang="en-US" dirty="0"/>
          </a:p>
          <a:p>
            <a:endParaRPr lang="en-US" dirty="0"/>
          </a:p>
          <a:p>
            <a:pPr marL="174708" indent="-174708">
              <a:buFont typeface="Wingdings" panose="05000000000000000000" pitchFamily="2" charset="2"/>
              <a:buChar char="§"/>
            </a:pPr>
            <a:r>
              <a:rPr lang="en-US" b="1" dirty="0"/>
              <a:t>Azure </a:t>
            </a:r>
            <a:r>
              <a:rPr lang="en-US" b="1" dirty="0" err="1"/>
              <a:t>Databricks</a:t>
            </a:r>
            <a:r>
              <a:rPr lang="en-US" b="1" dirty="0"/>
              <a:t> </a:t>
            </a:r>
            <a:r>
              <a:rPr lang="en-US" dirty="0"/>
              <a:t>is an Apache Spark-based analytics platform as a service on Azure. Designed with the founders of Apache Spark, Databricks is integrated with Azure to provide one-click setup, streamlined workflows, and an interactive workspace that enables collaboration between data scientists, data engineers, and business analysts. </a:t>
            </a:r>
            <a:r>
              <a:rPr lang="en-US" dirty="0">
                <a:hlinkClick r:id="rId6"/>
              </a:rPr>
              <a:t>https://docs.microsoft.com/en-us/azure/azure-databricks/</a:t>
            </a:r>
            <a:endParaRPr lang="en-US" dirty="0"/>
          </a:p>
          <a:p>
            <a:endParaRPr lang="en-US" dirty="0"/>
          </a:p>
          <a:p>
            <a:pPr defTabSz="950464" fontAlgn="base">
              <a:spcAft>
                <a:spcPts val="346"/>
              </a:spcAft>
              <a:defRPr/>
            </a:pPr>
            <a:endParaRPr lang="en-US" dirty="0"/>
          </a:p>
          <a:p>
            <a:pPr defTabSz="950464" fontAlgn="base">
              <a:spcAft>
                <a:spcPts val="346"/>
              </a:spcAft>
              <a:defRPr/>
            </a:pPr>
            <a:endParaRPr lang="en-US" dirty="0"/>
          </a:p>
          <a:p>
            <a:pPr defTabSz="950464" fontAlgn="base">
              <a:spcAft>
                <a:spcPts val="346"/>
              </a:spcAft>
              <a:defRPr/>
            </a:pPr>
            <a:endParaRPr lang="en-US" dirty="0"/>
          </a:p>
          <a:p>
            <a:pPr defTabSz="950464" fontAlgn="base">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823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big data solution built on Azure. Let’s say you’re manufacturing new cars. The solution helps predict failures on the assembly line but analyzing sensors in which a robot failed to assemble a piece as expected. It might warn a QA inspector to take an extra or repair the robot before too many cars produce a defect. </a:t>
            </a:r>
          </a:p>
          <a:p>
            <a:endParaRPr lang="en-US" dirty="0"/>
          </a:p>
          <a:p>
            <a:r>
              <a:rPr lang="en-US" dirty="0"/>
              <a:t>We design this in Azure by connecting a few services together:</a:t>
            </a:r>
          </a:p>
          <a:p>
            <a:endParaRPr lang="en-US" dirty="0"/>
          </a:p>
          <a:p>
            <a:pPr marL="174708" indent="-174708" defTabSz="950464" fontAlgn="t">
              <a:spcAft>
                <a:spcPts val="346"/>
              </a:spcAft>
              <a:buFont typeface="Wingdings" panose="05000000000000000000" pitchFamily="2" charset="2"/>
              <a:buChar char="§"/>
              <a:defRPr/>
            </a:pPr>
            <a:r>
              <a:rPr lang="en-US" b="1" dirty="0">
                <a:effectLst/>
              </a:rPr>
              <a:t>Event Hubs</a:t>
            </a:r>
            <a:r>
              <a:rPr lang="en-US" dirty="0">
                <a:effectLst/>
              </a:rPr>
              <a:t> ingests raw assembly-line data and passes it on to Stream Analytics.</a:t>
            </a:r>
            <a:endParaRPr lang="en-US" dirty="0"/>
          </a:p>
          <a:p>
            <a:pPr marL="174708" indent="-174708" fontAlgn="t">
              <a:buFont typeface="Wingdings" panose="05000000000000000000" pitchFamily="2" charset="2"/>
              <a:buChar char="§"/>
            </a:pPr>
            <a:endParaRPr lang="en-US" dirty="0">
              <a:effectLst/>
            </a:endParaRPr>
          </a:p>
          <a:p>
            <a:pPr marL="174708" indent="-174708" fontAlgn="t">
              <a:buFont typeface="Wingdings" panose="05000000000000000000" pitchFamily="2" charset="2"/>
              <a:buChar char="§"/>
            </a:pPr>
            <a:r>
              <a:rPr lang="en-US" b="1" dirty="0">
                <a:effectLst/>
              </a:rPr>
              <a:t>Stream Analytics</a:t>
            </a:r>
            <a:r>
              <a:rPr lang="en-US" dirty="0">
                <a:effectLst/>
              </a:rPr>
              <a:t> provides near real-time analytics on the input stream from the Azure Event Hub. Input data is filtered and passed to a Machine Learning endpoint, finally sending the results to the Power BI dashboard.</a:t>
            </a:r>
            <a:endParaRPr lang="en-US" dirty="0">
              <a:hlinkClick r:id="rId3"/>
            </a:endParaRPr>
          </a:p>
          <a:p>
            <a:pPr marL="174708" indent="-174708" fontAlgn="t">
              <a:buFont typeface="Wingdings" panose="05000000000000000000" pitchFamily="2" charset="2"/>
              <a:buChar char="§"/>
            </a:pPr>
            <a:endParaRPr lang="en-US" dirty="0">
              <a:effectLst/>
            </a:endParaRPr>
          </a:p>
          <a:p>
            <a:pPr marL="174708" indent="-174708" fontAlgn="t">
              <a:buFont typeface="Wingdings" panose="05000000000000000000" pitchFamily="2" charset="2"/>
              <a:buChar char="§"/>
            </a:pPr>
            <a:r>
              <a:rPr lang="en-US" b="1" dirty="0">
                <a:effectLst/>
              </a:rPr>
              <a:t>Machine Learning</a:t>
            </a:r>
            <a:r>
              <a:rPr lang="en-US" dirty="0">
                <a:effectLst/>
              </a:rPr>
              <a:t> functions written in Azure predict potential failures based on real-time assembly-line data from Stream Analytics.</a:t>
            </a:r>
            <a:endParaRPr lang="en-US" dirty="0"/>
          </a:p>
          <a:p>
            <a:pPr marL="174708" indent="-174708" fontAlgn="t">
              <a:buFont typeface="Wingdings" panose="05000000000000000000" pitchFamily="2" charset="2"/>
              <a:buChar char="§"/>
            </a:pPr>
            <a:endParaRPr lang="en-US" dirty="0"/>
          </a:p>
          <a:p>
            <a:pPr marL="174708" indent="-174708" fontAlgn="t">
              <a:buFont typeface="Wingdings" panose="05000000000000000000" pitchFamily="2" charset="2"/>
              <a:buChar char="§"/>
            </a:pPr>
            <a:r>
              <a:rPr lang="en-US" b="1" dirty="0">
                <a:effectLst/>
              </a:rPr>
              <a:t>SQL Data Warehouse</a:t>
            </a:r>
            <a:r>
              <a:rPr lang="en-US" dirty="0">
                <a:effectLst/>
              </a:rPr>
              <a:t> based in Azure stores assembly-line data along with failure predictions.</a:t>
            </a:r>
            <a:endParaRPr lang="en-US" dirty="0"/>
          </a:p>
          <a:p>
            <a:pPr marL="174708" indent="-174708" fontAlgn="t">
              <a:buFont typeface="Wingdings" panose="05000000000000000000" pitchFamily="2" charset="2"/>
              <a:buChar char="§"/>
            </a:pPr>
            <a:endParaRPr lang="en-US" dirty="0"/>
          </a:p>
          <a:p>
            <a:pPr marL="174708" indent="-174708" fontAlgn="t">
              <a:buFont typeface="Wingdings" panose="05000000000000000000" pitchFamily="2" charset="2"/>
              <a:buChar char="§"/>
            </a:pPr>
            <a:r>
              <a:rPr lang="en-US" b="1" dirty="0">
                <a:effectLst/>
              </a:rPr>
              <a:t>Power BI </a:t>
            </a:r>
            <a:r>
              <a:rPr lang="en-US" dirty="0">
                <a:effectLst/>
              </a:rPr>
              <a:t>visualizes real-time assembly-line data from Stream Analytics and the predicted failures and alerts from Data Warehouse.</a:t>
            </a:r>
          </a:p>
          <a:p>
            <a:pPr fontAlgn="t"/>
            <a:endParaRPr lang="en-US" dirty="0">
              <a:effectLst/>
            </a:endParaRPr>
          </a:p>
          <a:p>
            <a:pPr defTabSz="950464" fontAlgn="t">
              <a:spcAft>
                <a:spcPts val="346"/>
              </a:spcAft>
              <a:defRPr/>
            </a:pPr>
            <a:r>
              <a:rPr lang="en-US" dirty="0"/>
              <a:t> Learn more https://azure.microsoft.com/en-us/solutions/architecture/defect-prevention-with-predictive-maintenance/ </a:t>
            </a:r>
          </a:p>
          <a:p>
            <a:pPr fontAlgn="t"/>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2852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3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Reality d</a:t>
            </a:r>
            <a:r>
              <a:rPr lang="en-US" baseline="0" dirty="0"/>
              <a:t>evices draw upon power of the cloud to help deliver immersive </a:t>
            </a:r>
            <a:r>
              <a:rPr lang="en-US" dirty="0"/>
              <a:t>experiences</a:t>
            </a:r>
            <a:r>
              <a:rPr lang="en-US" baseline="0" dirty="0"/>
              <a:t> that blur the lines of reality. We like to use the term mixed reality to refer to this range of experiences, which stretches from augmented reality to virtual reality.</a:t>
            </a:r>
          </a:p>
          <a:p>
            <a:endParaRPr lang="en-US" baseline="0" dirty="0"/>
          </a:p>
          <a:p>
            <a:r>
              <a:rPr lang="en-US" baseline="0" dirty="0"/>
              <a:t>With mixed-reality headsets, the input modalities are no longer limited to keyboards and mice. These devices rely much more heavily on voice and physical gestures which presents a unique challenge for developers. Mainstream consumers are not likely to adopt these devices unless they are simple, natural, and live-up to the promise of truly enhancing reality. For example, ability to interpret speech and to recognize image patterns in live video streams is crucial for a mixed reality development platform and cloud service back-end.</a:t>
            </a:r>
          </a:p>
          <a:p>
            <a:endParaRPr lang="en-US" baseline="0" dirty="0"/>
          </a:p>
          <a:p>
            <a:r>
              <a:rPr lang="en-US" baseline="0" dirty="0"/>
              <a:t>Fortunately, you have the Windows Mixed Reality platform and the Azure cloud to help you out with just these sorts of dev challenges. Let’s take a look at how one team is using both platforms together.</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027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Welcome to </a:t>
            </a:r>
            <a:r>
              <a:rPr lang="en-US" i="1" dirty="0">
                <a:effectLst/>
              </a:rPr>
              <a:t>Starship Commander</a:t>
            </a:r>
            <a:r>
              <a:rPr lang="en-US" dirty="0">
                <a:effectLst/>
              </a:rPr>
              <a:t>, a new virtual-reality (VR) game experience from Human Interact, a VR storytelling startup based in Champaign, Illinois. It’s the brainchild of VR storytellers Alexander Mejia and Adam Nydahl, who met at a VR game jam in 2015 and began developing the game together.</a:t>
            </a:r>
          </a:p>
          <a:p>
            <a:endParaRPr lang="en-US" dirty="0">
              <a:effectLst/>
            </a:endParaRPr>
          </a:p>
          <a:p>
            <a:r>
              <a:rPr lang="en-US" dirty="0">
                <a:effectLst/>
              </a:rPr>
              <a:t>In the early builds of their game, Mejia and Nydahl used an open-source speech-recognition toolkit. However, it made too many errors, even in a completely quiet room.</a:t>
            </a:r>
          </a:p>
          <a:p>
            <a:endParaRPr lang="en-US" dirty="0">
              <a:effectLst/>
            </a:endParaRPr>
          </a:p>
          <a:p>
            <a:r>
              <a:rPr lang="en-US" dirty="0">
                <a:effectLst/>
              </a:rPr>
              <a:t>Human Interact began to search for a more accurate speech-recognition platform. It initially eliminated cloud-based solutions because of dictionary problems. “We knew that the world we’re crafting would be full of fictional names and phrases most solutions wouldn’t understand,” Mejia says.</a:t>
            </a:r>
          </a:p>
          <a:p>
            <a:endParaRPr lang="en-US" dirty="0">
              <a:effectLst/>
            </a:endParaRPr>
          </a:p>
          <a:p>
            <a:r>
              <a:rPr lang="en-US" dirty="0">
                <a:effectLst/>
              </a:rPr>
              <a:t>Then Human Interact learned about the Custom Speech Service (formerly CRIS). The Custom Speech Service is part of the Microsoft Cognitive Services collection, created by Microsoft Research to give developers the ability to tap into high-quality vision, speech, language, and knowledge deep-learning technologies with just a few lines of code.</a:t>
            </a:r>
          </a:p>
          <a:p>
            <a:endParaRPr lang="en-US" dirty="0">
              <a:effectLst/>
            </a:endParaRPr>
          </a:p>
          <a:p>
            <a:r>
              <a:rPr lang="en-US" dirty="0">
                <a:effectLst/>
              </a:rPr>
              <a:t>The most amazing feature of the Custom Speech Service for Human Interact was the ability to train it with a custom script, which few speech APIs allow. “We were able to train the Custom Speech Service on keywords and phrases in our game, which greatly contributed to speech-recognition accuracy,” says Nydahl, Principal Artist at Human Interact. “The worst thing that can happen in the game is when a character responds with a line that has nothing to do with what the player just said. That’s the moment when the magic breaks 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78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0B75360-966A-4EDB-8A9D-754863E8D774}"/>
              </a:ext>
            </a:extLst>
          </p:cNvPr>
          <p:cNvSpPr>
            <a:spLocks noGrp="1"/>
          </p:cNvSpPr>
          <p:nvPr>
            <p:ph type="body" idx="1"/>
          </p:nvPr>
        </p:nvSpPr>
        <p:spPr/>
        <p:txBody>
          <a:bodyPr/>
          <a:lstStyle/>
          <a:p>
            <a:r>
              <a:rPr lang="en-US" dirty="0"/>
              <a:t>Mixed Reality includes a variety of experiences</a:t>
            </a:r>
          </a:p>
          <a:p>
            <a:endParaRPr lang="en-US" dirty="0"/>
          </a:p>
          <a:p>
            <a:r>
              <a:rPr lang="en-US" dirty="0"/>
              <a:t>With Augmented Reality (AR) you can still see the physical world around you in addition to computer generated input which could include sound or graphics.  </a:t>
            </a:r>
          </a:p>
          <a:p>
            <a:pPr marL="171450" indent="-171450">
              <a:buFont typeface="Arial" panose="020B0604020202020204" pitchFamily="34" charset="0"/>
              <a:buChar char="•"/>
            </a:pPr>
            <a:r>
              <a:rPr lang="en-US" dirty="0"/>
              <a:t>Microsoft HoloLens allows you to experience an Augmented Reality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With Digital Reality or Virtual Reality (VR) you are completely immersed in a virtual world. </a:t>
            </a:r>
            <a:r>
              <a:rPr lang="en-US" dirty="0" err="1"/>
              <a:t>Iif</a:t>
            </a:r>
            <a:r>
              <a:rPr lang="en-US" dirty="0"/>
              <a:t> you look up, down or around you all you see is the computer generated world like in the movie Ready Player One</a:t>
            </a:r>
          </a:p>
          <a:p>
            <a:pPr marL="171450" indent="-171450">
              <a:buFont typeface="Arial" panose="020B0604020202020204" pitchFamily="34" charset="0"/>
              <a:buChar char="•"/>
            </a:pPr>
            <a:r>
              <a:rPr lang="en-US" dirty="0"/>
              <a:t>Windows Mixed Reality Headsets allow you to experience a Virtual Reality and are manufactured by many vendors including HP, </a:t>
            </a:r>
            <a:r>
              <a:rPr lang="en-US" dirty="0" err="1"/>
              <a:t>LeNovo</a:t>
            </a:r>
            <a:r>
              <a:rPr lang="en-US" dirty="0"/>
              <a:t> and Samsung, ASUS, and more.  </a:t>
            </a:r>
            <a:r>
              <a:rPr lang="en-US" dirty="0" err="1"/>
              <a:t>Occulus</a:t>
            </a:r>
            <a:r>
              <a:rPr lang="en-US" dirty="0"/>
              <a:t> Rift is also a VR headset</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611860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u="none" dirty="0">
                <a:solidFill>
                  <a:srgbClr val="FFFFFF"/>
                </a:solidFill>
                <a:latin typeface="Segoe UI Light" panose="020B0502040204020203" pitchFamily="34" charset="0"/>
                <a:cs typeface="Segoe UI Light" panose="020B0502040204020203" pitchFamily="34" charset="0"/>
              </a:rPr>
              <a:t>Mixed reality does require handling new forms of input from users</a:t>
            </a:r>
          </a:p>
          <a:p>
            <a:endParaRPr lang="en-US" sz="900" b="0" u="none" dirty="0">
              <a:solidFill>
                <a:srgbClr val="FFFFFF"/>
              </a:solidFill>
              <a:latin typeface="Segoe UI Light" panose="020B0502040204020203" pitchFamily="34" charset="0"/>
              <a:cs typeface="Segoe UI Light" panose="020B0502040204020203" pitchFamily="34" charset="0"/>
            </a:endParaRPr>
          </a:p>
          <a:p>
            <a:r>
              <a:rPr lang="en-US" sz="900" b="1" i="0" kern="1200" dirty="0">
                <a:solidFill>
                  <a:schemeClr val="tx1"/>
                </a:solidFill>
                <a:effectLst/>
                <a:latin typeface="Segoe UI Light" pitchFamily="34" charset="0"/>
                <a:ea typeface="+mn-ea"/>
                <a:cs typeface="+mn-cs"/>
              </a:rPr>
              <a:t>Gaze</a:t>
            </a:r>
            <a:r>
              <a:rPr lang="en-US" sz="900" b="0" i="0" kern="1200" dirty="0">
                <a:solidFill>
                  <a:schemeClr val="tx1"/>
                </a:solidFill>
                <a:effectLst/>
                <a:latin typeface="Segoe UI Light" pitchFamily="34" charset="0"/>
                <a:ea typeface="+mn-ea"/>
                <a:cs typeface="+mn-cs"/>
              </a:rPr>
              <a:t> is the first form of input and is a primary form of targeting within Hololens. Gaze tells you where the user is looking in the world and lets you determine their intent. In the real world, you'll typically look at an object that you intend to interact with. </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Gestures</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allow users take action in mixed reality. HoloLens currently recognizes two core component gestures - </a:t>
            </a:r>
            <a:r>
              <a:rPr lang="en-US" sz="900" b="1" i="0" kern="1200" dirty="0">
                <a:solidFill>
                  <a:schemeClr val="tx1"/>
                </a:solidFill>
                <a:effectLst/>
                <a:latin typeface="Segoe UI Light" pitchFamily="34" charset="0"/>
                <a:ea typeface="+mn-ea"/>
                <a:cs typeface="+mn-cs"/>
              </a:rPr>
              <a:t>Air tap</a:t>
            </a:r>
            <a:r>
              <a:rPr lang="en-US" sz="900" b="0" i="0" kern="1200" dirty="0">
                <a:solidFill>
                  <a:schemeClr val="tx1"/>
                </a:solidFill>
                <a:effectLst/>
                <a:latin typeface="Segoe UI Light" pitchFamily="34" charset="0"/>
                <a:ea typeface="+mn-ea"/>
                <a:cs typeface="+mn-cs"/>
              </a:rPr>
              <a:t> and </a:t>
            </a:r>
            <a:r>
              <a:rPr lang="en-US" sz="900" b="1" i="0" kern="1200" dirty="0">
                <a:solidFill>
                  <a:schemeClr val="tx1"/>
                </a:solidFill>
                <a:effectLst/>
                <a:latin typeface="Segoe UI Light" pitchFamily="34" charset="0"/>
                <a:ea typeface="+mn-ea"/>
                <a:cs typeface="+mn-cs"/>
              </a:rPr>
              <a:t>Bloom</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612"/>
              </a:spcBef>
              <a:spcAft>
                <a:spcPts val="340"/>
              </a:spcAft>
              <a:buClrTx/>
              <a:buSzTx/>
              <a:buFontTx/>
              <a:buNone/>
              <a:tabLst/>
              <a:defRPr/>
            </a:pPr>
            <a:r>
              <a:rPr lang="en-US" sz="800" b="1" dirty="0">
                <a:solidFill>
                  <a:srgbClr val="FFFFFF"/>
                </a:solidFill>
                <a:latin typeface="Segoe UI Light" panose="020B0502040204020203" pitchFamily="34" charset="0"/>
                <a:cs typeface="Segoe UI Light" panose="020B0502040204020203" pitchFamily="34" charset="0"/>
              </a:rPr>
              <a:t>Voice</a:t>
            </a:r>
            <a:r>
              <a:rPr lang="en-US" sz="800" dirty="0">
                <a:solidFill>
                  <a:srgbClr val="FFFFFF"/>
                </a:solidFill>
                <a:latin typeface="Segoe UI Light" panose="020B0502040204020203" pitchFamily="34" charset="0"/>
                <a:cs typeface="Segoe UI Light" panose="020B0502040204020203" pitchFamily="34" charset="0"/>
              </a:rPr>
              <a:t> inpu</a:t>
            </a:r>
            <a:r>
              <a:rPr lang="en-US" sz="800" baseline="0" dirty="0">
                <a:solidFill>
                  <a:srgbClr val="FFFFFF"/>
                </a:solidFill>
                <a:latin typeface="Segoe UI Light" panose="020B0502040204020203" pitchFamily="34" charset="0"/>
                <a:cs typeface="Segoe UI Light" panose="020B0502040204020203" pitchFamily="34" charset="0"/>
              </a:rPr>
              <a:t>t is used along with gesture as </a:t>
            </a:r>
            <a:r>
              <a:rPr lang="en-US" sz="900" b="0" i="0" kern="1200" baseline="0" dirty="0">
                <a:solidFill>
                  <a:schemeClr val="tx1"/>
                </a:solidFill>
                <a:effectLst/>
                <a:latin typeface="Segoe UI Light" pitchFamily="34" charset="0"/>
                <a:ea typeface="+mn-ea"/>
                <a:cs typeface="+mn-cs"/>
              </a:rPr>
              <a:t>one of the two</a:t>
            </a:r>
            <a:r>
              <a:rPr lang="en-US" sz="900" b="0" i="0" kern="1200" dirty="0">
                <a:solidFill>
                  <a:schemeClr val="tx1"/>
                </a:solidFill>
                <a:effectLst/>
                <a:latin typeface="Segoe UI Light" pitchFamily="34" charset="0"/>
                <a:ea typeface="+mn-ea"/>
                <a:cs typeface="+mn-cs"/>
              </a:rPr>
              <a:t> intention mechanisms. Both</a:t>
            </a:r>
            <a:r>
              <a:rPr lang="en-US" sz="900" b="0" i="0" kern="1200" baseline="0" dirty="0">
                <a:solidFill>
                  <a:schemeClr val="tx1"/>
                </a:solidFill>
                <a:effectLst/>
                <a:latin typeface="Segoe UI Light" pitchFamily="34" charset="0"/>
                <a:ea typeface="+mn-ea"/>
                <a:cs typeface="+mn-cs"/>
              </a:rPr>
              <a:t> voice and</a:t>
            </a:r>
            <a:r>
              <a:rPr lang="en-US" sz="900" b="0" i="0" kern="1200" dirty="0">
                <a:solidFill>
                  <a:schemeClr val="tx1"/>
                </a:solidFill>
                <a:effectLst/>
                <a:latin typeface="Segoe UI Light" pitchFamily="34" charset="0"/>
                <a:ea typeface="+mn-ea"/>
                <a:cs typeface="+mn-cs"/>
              </a:rPr>
              <a:t> gesture can be used with gaze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to complete an interaction.</a:t>
            </a:r>
            <a:endParaRPr lang="en-US" sz="800" dirty="0">
              <a:solidFill>
                <a:srgbClr val="FFFFFF"/>
              </a:solidFill>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612"/>
              </a:spcBef>
              <a:spcAft>
                <a:spcPts val="340"/>
              </a:spcAft>
              <a:buClrTx/>
              <a:buSzTx/>
              <a:buFontTx/>
              <a:buNone/>
              <a:tabLst/>
              <a:defRPr/>
            </a:pPr>
            <a:r>
              <a:rPr lang="en-US" sz="800" dirty="0">
                <a:solidFill>
                  <a:srgbClr val="FFFFFF"/>
                </a:solidFill>
                <a:latin typeface="Segoe UI Light" panose="020B0502040204020203" pitchFamily="34" charset="0"/>
                <a:cs typeface="Segoe UI Light" panose="020B0502040204020203" pitchFamily="34" charset="0"/>
              </a:rPr>
              <a:t>The big</a:t>
            </a:r>
            <a:r>
              <a:rPr lang="en-US" sz="800" baseline="0" dirty="0">
                <a:solidFill>
                  <a:srgbClr val="FFFFFF"/>
                </a:solidFill>
                <a:latin typeface="Segoe UI Light" panose="020B0502040204020203" pitchFamily="34" charset="0"/>
                <a:cs typeface="Segoe UI Light" panose="020B0502040204020203" pitchFamily="34" charset="0"/>
              </a:rPr>
              <a:t> advantage of voice input is that it </a:t>
            </a:r>
            <a:r>
              <a:rPr lang="en-US" sz="800" dirty="0">
                <a:solidFill>
                  <a:srgbClr val="FFFFFF"/>
                </a:solidFill>
                <a:latin typeface="Segoe UI Light" panose="020B0502040204020203" pitchFamily="34" charset="0"/>
                <a:cs typeface="Segoe UI Light" panose="020B0502040204020203" pitchFamily="34" charset="0"/>
              </a:rPr>
              <a:t>allows you to directly give a command without having to use gestures. You simply gaze at a hologram and speak your command, such as “Select” or something specific to your app. M</a:t>
            </a:r>
            <a:r>
              <a:rPr lang="en-US" sz="800" baseline="0" dirty="0">
                <a:solidFill>
                  <a:srgbClr val="FFFFFF"/>
                </a:solidFill>
                <a:latin typeface="Segoe UI Light" panose="020B0502040204020203" pitchFamily="34" charset="0"/>
                <a:cs typeface="Segoe UI Light" panose="020B0502040204020203" pitchFamily="34" charset="0"/>
              </a:rPr>
              <a:t>any of the richest user experiences in MR in fact depend on voice. Azure services can help create a great voice interface.</a:t>
            </a:r>
            <a:br>
              <a:rPr lang="en-US" sz="800" dirty="0">
                <a:solidFill>
                  <a:srgbClr val="FFFFFF"/>
                </a:solidFill>
                <a:latin typeface="Segoe UI Light" panose="020B0502040204020203" pitchFamily="34" charset="0"/>
                <a:cs typeface="Segoe UI Light" panose="020B0502040204020203" pitchFamily="34" charset="0"/>
              </a:rPr>
            </a:br>
            <a:endParaRPr lang="en-US" b="1" u="sng" dirty="0"/>
          </a:p>
          <a:p>
            <a:endParaRPr lang="en-US" b="1" u="sng" dirty="0"/>
          </a:p>
          <a:p>
            <a:endParaRPr lang="en-US" b="1" u="sng" dirty="0"/>
          </a:p>
          <a:p>
            <a:r>
              <a:rPr lang="en-US" b="1" u="sng" dirty="0"/>
              <a:t>Pre-read</a:t>
            </a:r>
            <a:r>
              <a:rPr lang="en-US" b="1" u="sng" baseline="0" dirty="0"/>
              <a:t> for speaker: https://developer.microsoft.com/en-us/windows/mixed-reality/gaze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/gestures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/voice_input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Pre-read for speaker: https://developer.microsoft.com/en-us/windows/</a:t>
            </a:r>
            <a:r>
              <a:rPr lang="en-US" b="1" u="sng" baseline="0" dirty="0"/>
              <a:t>mixed-reality</a:t>
            </a:r>
            <a:r>
              <a:rPr lang="en-US" b="1" u="sng" dirty="0">
                <a:solidFill>
                  <a:srgbClr val="FF0000"/>
                </a:solidFill>
              </a:rPr>
              <a:t>/spatial_mapping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Pre-read for speaker: https://developer.microsoft.com/en-us/windows/</a:t>
            </a:r>
            <a:r>
              <a:rPr lang="en-US" b="1" u="sng" baseline="0" dirty="0"/>
              <a:t>mixed-reality</a:t>
            </a:r>
            <a:r>
              <a:rPr lang="en-US" b="1" u="sng" dirty="0">
                <a:solidFill>
                  <a:srgbClr val="FF0000"/>
                </a:solidFill>
              </a:rPr>
              <a:t>/spatial_sound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Pre-read for speaker: https://developer.microsoft.com/en-us/windows/</a:t>
            </a:r>
            <a:r>
              <a:rPr lang="en-US" b="1" u="sng" baseline="0" dirty="0"/>
              <a:t>mixed-reality</a:t>
            </a:r>
            <a:r>
              <a:rPr lang="en-US" b="1" u="sng" dirty="0"/>
              <a:t>/coordinate_systems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3452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just a taste</a:t>
            </a:r>
            <a:r>
              <a:rPr lang="en-US" sz="900" kern="1200" baseline="0" dirty="0">
                <a:solidFill>
                  <a:schemeClr val="tx1"/>
                </a:solidFill>
                <a:effectLst/>
                <a:latin typeface="Segoe UI Light" pitchFamily="34" charset="0"/>
                <a:ea typeface="+mn-ea"/>
                <a:cs typeface="+mn-cs"/>
              </a:rPr>
              <a:t> of how Azure can help you in developing mixed reality applications. </a:t>
            </a:r>
            <a:r>
              <a:rPr lang="en-US" sz="900" kern="1200" dirty="0">
                <a:solidFill>
                  <a:schemeClr val="tx1"/>
                </a:solidFill>
                <a:effectLst/>
                <a:latin typeface="Segoe UI Light" pitchFamily="34" charset="0"/>
                <a:ea typeface="+mn-ea"/>
                <a:cs typeface="+mn-cs"/>
              </a:rPr>
              <a:t>Cognitive</a:t>
            </a:r>
            <a:r>
              <a:rPr lang="en-US" sz="900" kern="1200" baseline="0" dirty="0">
                <a:solidFill>
                  <a:schemeClr val="tx1"/>
                </a:solidFill>
                <a:effectLst/>
                <a:latin typeface="Segoe UI Light" pitchFamily="34" charset="0"/>
                <a:ea typeface="+mn-ea"/>
                <a:cs typeface="+mn-cs"/>
              </a:rPr>
              <a:t> Services provides a range of services that help you develop mixed reality apps that depend on voice input. </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b="1" kern="1200" baseline="0" dirty="0">
                <a:solidFill>
                  <a:schemeClr val="tx1"/>
                </a:solidFill>
                <a:effectLst/>
                <a:latin typeface="Segoe UI Light" pitchFamily="34" charset="0"/>
                <a:ea typeface="+mn-ea"/>
                <a:cs typeface="+mn-cs"/>
              </a:rPr>
              <a:t>Bing Speech API </a:t>
            </a:r>
            <a:r>
              <a:rPr lang="en-US" sz="900" b="0" i="0" u="none" strike="noStrike" kern="1200" dirty="0">
                <a:solidFill>
                  <a:schemeClr val="tx1"/>
                </a:solidFill>
                <a:effectLst/>
                <a:latin typeface="Segoe UI Light" pitchFamily="34" charset="0"/>
                <a:ea typeface="+mn-ea"/>
                <a:cs typeface="+mn-cs"/>
              </a:rPr>
              <a:t>Convert spoken audio to text. The API can be directed to turn on and recognize audio coming from the microphone in real-time, recognize audio coming from a different real-time audio source, or to recognize audio from within a file. In all cases, real-time streaming is available, so as the audio is being sent to the server, partial recognition results are also being returned https://azure.microsoft.com/en-us/services/cognitive-services/speech/ </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Custom Speech Service </a:t>
            </a:r>
            <a:r>
              <a:rPr lang="en-US" sz="900" b="0" i="0" u="none" strike="noStrike" kern="1200" dirty="0">
                <a:solidFill>
                  <a:schemeClr val="tx1"/>
                </a:solidFill>
                <a:effectLst/>
                <a:latin typeface="Segoe UI Light" pitchFamily="34" charset="0"/>
                <a:ea typeface="+mn-ea"/>
                <a:cs typeface="+mn-cs"/>
              </a:rPr>
              <a:t>The Custom Speech Service enables you to create customized language models and acoustic models tailored to your application and your users. By uploading your specific speech and/or text data to the Custom Speech Service, you can create custom models that can be used in conjunction with Microsoft’s existing state-of-the-art speech models.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For example, if you’re adding voice interaction to a mobile phone, tablet or PC app, you can create a custom language model that can be combined with Microsoft’s acoustic model to create a speech-to-text endpoint designed especially for your app. If your application is designed for use in a particular environment or by a particular user population, you can also create and deploy a custom acoustic model with this service</a:t>
            </a:r>
          </a:p>
          <a:p>
            <a:endParaRPr lang="en-US" sz="900" b="0" i="0" u="none" strike="noStrike"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https://docs.microsoft.com/en-us/azure/cognitive-services/custom-speech-service/cognitive-services-custom-speech-home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Designed to identify valuable information in conversations, LUIS interprets user goals (intents) and distills valuable information from sentences (entities), for a high quality, nuanced language model. LUIS integrates seamlessly with the Azure Bot Service, making it easy to create a sophisticated bot</a:t>
            </a:r>
          </a:p>
          <a:p>
            <a:r>
              <a:rPr lang="en-US" sz="900" kern="1200" dirty="0">
                <a:solidFill>
                  <a:schemeClr val="tx1"/>
                </a:solidFill>
                <a:effectLst/>
                <a:latin typeface="Segoe UI Light" pitchFamily="34" charset="0"/>
                <a:ea typeface="+mn-ea"/>
                <a:cs typeface="+mn-cs"/>
              </a:rPr>
              <a:t>https://www.luis.ai/home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Speaker Recognition API </a:t>
            </a:r>
            <a:r>
              <a:rPr lang="en-US" sz="900" b="0" i="0" u="none" strike="noStrike" kern="1200" dirty="0">
                <a:solidFill>
                  <a:schemeClr val="tx1"/>
                </a:solidFill>
                <a:effectLst/>
                <a:latin typeface="Segoe UI Light" pitchFamily="34" charset="0"/>
                <a:ea typeface="+mn-ea"/>
                <a:cs typeface="+mn-cs"/>
              </a:rPr>
              <a:t>Speaker Recognition APIs are cloud-based APIs that provide the most advanced algorithms for speaker verification and speaker identification. Speaker Recognition can be divided into two categories: speaker verification and speaker identification.</a:t>
            </a:r>
          </a:p>
          <a:p>
            <a:endParaRPr lang="en-US" sz="900" b="0" i="0" u="none" strike="noStrike"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https://docs.microsoft.com/en-us/azure/cognitive-services/speaker-recognition/home</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10:18 AM</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276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There are also Cognitive services to help you recognize gestures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Project Gesture </a:t>
            </a:r>
            <a:r>
              <a:rPr lang="en-US" sz="900" b="0" i="0" u="none" strike="noStrike" kern="1200" dirty="0">
                <a:solidFill>
                  <a:schemeClr val="tx1"/>
                </a:solidFill>
                <a:effectLst/>
                <a:latin typeface="Segoe UI Light" pitchFamily="34" charset="0"/>
                <a:ea typeface="+mn-ea"/>
                <a:cs typeface="+mn-cs"/>
              </a:rPr>
              <a:t>is a cutting-edge, easy-to-use SDK that creates more intuitive and natural experiences by allowing users to control and interact with technologies through hand gestures. Based on extensive research, it equips developers and UX designers with the ability to quickly design and implement customized hand gestures into their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https://labs.cognitive.microsoft.com/en-us/project-gesture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10:20 AM</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423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54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There are probably 2.6 Billion casual gamers in the world. </a:t>
            </a:r>
          </a:p>
          <a:p>
            <a:r>
              <a:rPr lang="en-US" sz="900" kern="1200" dirty="0">
                <a:solidFill>
                  <a:schemeClr val="tx1"/>
                </a:solidFill>
                <a:effectLst/>
                <a:latin typeface="Segoe UI Light" pitchFamily="34" charset="0"/>
                <a:ea typeface="+mn-ea"/>
                <a:cs typeface="+mn-cs"/>
              </a:rPr>
              <a:t>In addition to the gamers there are about 400 Million </a:t>
            </a:r>
            <a:r>
              <a:rPr lang="en-US" sz="900" kern="1200" dirty="0" err="1">
                <a:solidFill>
                  <a:schemeClr val="tx1"/>
                </a:solidFill>
                <a:effectLst/>
                <a:latin typeface="Segoe UI Light" pitchFamily="34" charset="0"/>
                <a:ea typeface="+mn-ea"/>
                <a:cs typeface="+mn-cs"/>
              </a:rPr>
              <a:t>Esports</a:t>
            </a:r>
            <a:r>
              <a:rPr lang="en-US" sz="900" kern="1200" dirty="0">
                <a:solidFill>
                  <a:schemeClr val="tx1"/>
                </a:solidFill>
                <a:effectLst/>
                <a:latin typeface="Segoe UI Light" pitchFamily="34" charset="0"/>
                <a:ea typeface="+mn-ea"/>
                <a:cs typeface="+mn-cs"/>
              </a:rPr>
              <a:t> viewers who watch teams and players compete live in video game tournaments.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Widespread broadband access has enabled new experiences and scenarios</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err="1"/>
              <a:t>Dilara</a:t>
            </a:r>
            <a:r>
              <a:rPr lang="en-US" baseline="0" dirty="0"/>
              <a:t> is a Microsoft Student Partner in Turkey.  She and her classmate Aslan are</a:t>
            </a:r>
            <a:r>
              <a:rPr lang="en-US" sz="900" kern="1200" dirty="0">
                <a:solidFill>
                  <a:schemeClr val="tx1"/>
                </a:solidFill>
                <a:effectLst/>
                <a:latin typeface="Segoe UI Light" pitchFamily="34" charset="0"/>
                <a:ea typeface="+mn-ea"/>
                <a:cs typeface="+mn-cs"/>
              </a:rPr>
              <a:t> passionate gamers and eSports fans. But they realized that given where they lived it was unlikely they would ever have the opportunity to attend an eSports league event in person, </a:t>
            </a:r>
            <a:r>
              <a:rPr lang="en-US" baseline="0" dirty="0"/>
              <a:t>they could only take part in the big eSports league events by livestreaming.</a:t>
            </a:r>
          </a:p>
          <a:p>
            <a:endParaRPr lang="en-US" sz="900" kern="1200" dirty="0">
              <a:solidFill>
                <a:schemeClr val="tx1"/>
              </a:solidFill>
              <a:effectLst/>
              <a:latin typeface="Segoe UI Light" pitchFamily="34" charset="0"/>
              <a:ea typeface="+mn-ea"/>
              <a:cs typeface="+mn-cs"/>
            </a:endParaRPr>
          </a:p>
          <a:p>
            <a:r>
              <a:rPr lang="en-US" baseline="0" dirty="0"/>
              <a:t> They came up with the idea of using VR headsets to give gamers a more immersive way of experiencing eSports league events. </a:t>
            </a:r>
          </a:p>
          <a:p>
            <a:r>
              <a:rPr lang="en-US" baseline="0" dirty="0"/>
              <a:t>Teleporter.tv was born. The concept was simple though not easy to build!</a:t>
            </a:r>
          </a:p>
          <a:p>
            <a:r>
              <a:rPr lang="en-US" baseline="0" dirty="0"/>
              <a:t>You set up 360 degree cameras and microphones around the eSports league venue and then generate a virtual experience for remote users far more immersive than what you get watching a livestream on your laptop.</a:t>
            </a:r>
          </a:p>
          <a:p>
            <a:endParaRPr lang="en-US" baseline="0" dirty="0"/>
          </a:p>
          <a:p>
            <a:r>
              <a:rPr lang="en-US" baseline="0" dirty="0"/>
              <a:t>They have also discovered that their users want to socialize and interact with the stream. So they are adding new functionality to their solution to enable two way interaction between users and gaming content creators!</a:t>
            </a:r>
          </a:p>
          <a:p>
            <a:endParaRPr lang="en-US" baseline="0" dirty="0"/>
          </a:p>
          <a:p>
            <a:r>
              <a:rPr lang="en-US" baseline="0" dirty="0"/>
              <a:t>They are also using Visual Studio and Visual Studio Code as a development environment. The front end and backend are written using mostly Typescript.</a:t>
            </a:r>
          </a:p>
          <a:p>
            <a:r>
              <a:rPr lang="en-US" baseline="0" dirty="0"/>
              <a:t>They currently support </a:t>
            </a:r>
            <a:r>
              <a:rPr lang="en-US" baseline="0" dirty="0" err="1"/>
              <a:t>Occulus</a:t>
            </a:r>
            <a:r>
              <a:rPr lang="en-US" baseline="0" dirty="0"/>
              <a:t>, HTC </a:t>
            </a:r>
            <a:r>
              <a:rPr lang="en-US" baseline="0" dirty="0" err="1"/>
              <a:t>Vive</a:t>
            </a:r>
            <a:r>
              <a:rPr lang="en-US" baseline="0" dirty="0"/>
              <a:t> and Windows Mixed Reality Headsets</a:t>
            </a:r>
          </a:p>
          <a:p>
            <a:endParaRPr lang="en-US" baseline="0" dirty="0"/>
          </a:p>
          <a:p>
            <a:r>
              <a:rPr lang="en-US" baseline="0" dirty="0"/>
              <a:t>But what’s really key is this solution could not exist without the cloud. </a:t>
            </a:r>
          </a:p>
          <a:p>
            <a:endParaRPr lang="en-US" baseline="0" dirty="0"/>
          </a:p>
          <a:p>
            <a:r>
              <a:rPr lang="en-US" baseline="0" dirty="0"/>
              <a:t>You have to capture the data from the cameras and microphones, process it, stitch it together and send it to the headset and you have to do it all in near real-time.</a:t>
            </a:r>
          </a:p>
          <a:p>
            <a:endParaRPr lang="en-US" baseline="0" dirty="0"/>
          </a:p>
          <a:p>
            <a:r>
              <a:rPr lang="en-US" baseline="0" dirty="0"/>
              <a:t>Teleporter uses VMs and streaming services on Microsoft Azure to bring it all to life!  </a:t>
            </a:r>
          </a:p>
          <a:p>
            <a:r>
              <a:rPr lang="en-US" baseline="0" dirty="0"/>
              <a:t> </a:t>
            </a:r>
          </a:p>
          <a:p>
            <a:r>
              <a:rPr lang="en-US" baseline="0" dirty="0"/>
              <a:t>Dilara and Aslan now work full time on their startup Teleporter  </a:t>
            </a:r>
          </a:p>
          <a:p>
            <a:r>
              <a:rPr lang="en-US" baseline="0" dirty="0"/>
              <a:t>They are using their technical skills and the power of the cloud to pursue their passion!</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http://teleporter.tv</a:t>
            </a:r>
            <a:endParaRPr lang="en-US" sz="900" kern="1200" dirty="0">
              <a:solidFill>
                <a:schemeClr val="tx1"/>
              </a:solidFill>
              <a:effectLst/>
              <a:latin typeface="Segoe UI Light" pitchFamily="34" charset="0"/>
              <a:ea typeface="+mn-ea"/>
              <a:cs typeface="+mn-cs"/>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10:21 AM</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114971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potential of </a:t>
            </a:r>
            <a:r>
              <a:rPr lang="en-US" dirty="0"/>
              <a:t>mixed reality</a:t>
            </a:r>
            <a:r>
              <a:rPr lang="en-US" baseline="0" dirty="0"/>
              <a:t> is something that excites you, there’s a whole community out there willing to welcome you and help you get started with developing these apps of the future. </a:t>
            </a:r>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80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4/17/2018 9:31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32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baseline="0" dirty="0"/>
              <a:t>We’ve looked at Artificial Intelligence, Big Data and Mixed Reality.</a:t>
            </a:r>
          </a:p>
          <a:p>
            <a:pPr defTabSz="950464">
              <a:spcAft>
                <a:spcPts val="346"/>
              </a:spcAft>
              <a:defRPr/>
            </a:pPr>
            <a:r>
              <a:rPr lang="en-US" baseline="0" dirty="0"/>
              <a:t>Now let’s take a peek at the future – Quantum Computing</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53532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Quantum computing holds the promise of solving many of today’s unsolvable problems. The availability of a scalable, general-purpose quantum computer will unlock incredible potential by helping answer questions that cannot be solved by today’s computers in a reasonable amount of time.</a:t>
            </a:r>
          </a:p>
          <a:p>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There is a classical problem called the RSA 2048 challenge which is basically about taking a very </a:t>
            </a:r>
            <a:r>
              <a:rPr lang="en-US" sz="900" b="0" i="0" u="none" strike="noStrike" kern="1200" dirty="0" err="1">
                <a:solidFill>
                  <a:schemeClr val="tx1"/>
                </a:solidFill>
                <a:effectLst/>
                <a:latin typeface="Segoe UI Light" pitchFamily="34" charset="0"/>
                <a:ea typeface="+mn-ea"/>
                <a:cs typeface="+mn-cs"/>
              </a:rPr>
              <a:t>very</a:t>
            </a:r>
            <a:r>
              <a:rPr lang="en-US" sz="900" b="0" i="0" u="none" strike="noStrike" kern="1200" dirty="0">
                <a:solidFill>
                  <a:schemeClr val="tx1"/>
                </a:solidFill>
                <a:effectLst/>
                <a:latin typeface="Segoe UI Light" pitchFamily="34" charset="0"/>
                <a:ea typeface="+mn-ea"/>
                <a:cs typeface="+mn-cs"/>
              </a:rPr>
              <a:t> large number and factoring it down to its prime numbers.</a:t>
            </a:r>
          </a:p>
          <a:p>
            <a:r>
              <a:rPr lang="en-US" sz="900" b="0" i="0" u="none" strike="noStrike" kern="1200" dirty="0">
                <a:solidFill>
                  <a:schemeClr val="tx1"/>
                </a:solidFill>
                <a:effectLst/>
                <a:latin typeface="Segoe UI Light" pitchFamily="34" charset="0"/>
                <a:ea typeface="+mn-ea"/>
                <a:cs typeface="+mn-cs"/>
              </a:rPr>
              <a:t>On a classical computer this would take 1 billion years to calculate on a quantum computer it would take 100 seconds!</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What is Quantum computing? </a:t>
            </a:r>
          </a:p>
          <a:p>
            <a:r>
              <a:rPr lang="en-US" sz="900" b="0" i="0" u="none" strike="noStrike" kern="1200" dirty="0">
                <a:solidFill>
                  <a:schemeClr val="tx1"/>
                </a:solidFill>
                <a:effectLst/>
                <a:latin typeface="Segoe UI Light" pitchFamily="34" charset="0"/>
                <a:ea typeface="+mn-ea"/>
                <a:cs typeface="+mn-cs"/>
              </a:rPr>
              <a:t>It’s a new form of computing that goes exponentially beyond the capabilities of todays’ most powerful supercomputers.</a:t>
            </a:r>
          </a:p>
          <a:p>
            <a:r>
              <a:rPr lang="en-US" sz="900" b="0" i="0" u="none" strike="noStrike" kern="1200" dirty="0">
                <a:solidFill>
                  <a:schemeClr val="tx1"/>
                </a:solidFill>
                <a:effectLst/>
                <a:latin typeface="Segoe UI Light" pitchFamily="34" charset="0"/>
                <a:ea typeface="+mn-ea"/>
                <a:cs typeface="+mn-cs"/>
              </a:rPr>
              <a:t>It’s grounded in quantum mechanics at a subatomic level. How we store the information, how we process and compute the information is all based on Quantum mechanics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Today computers are based on transistors which are like a switch with two positions on or off, resulting in the binary 1 and 0 we know and love</a:t>
            </a:r>
          </a:p>
          <a:p>
            <a:r>
              <a:rPr lang="en-US" sz="900" b="0" i="0" u="none" strike="noStrike" kern="1200" dirty="0">
                <a:solidFill>
                  <a:schemeClr val="tx1"/>
                </a:solidFill>
                <a:effectLst/>
                <a:latin typeface="Segoe UI Light" pitchFamily="34" charset="0"/>
                <a:ea typeface="+mn-ea"/>
                <a:cs typeface="+mn-cs"/>
              </a:rPr>
              <a:t>As you need more compute power you have to add more 1s and 0s which means adding more and more transistors, but there are physical limitations to how small a transistor can be and how many we can fit in a space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Quantum computers operates differently, with what we call qubits </a:t>
            </a:r>
          </a:p>
          <a:p>
            <a:r>
              <a:rPr lang="en-US" sz="900" b="0" i="0" u="none" strike="noStrike" kern="1200" dirty="0">
                <a:solidFill>
                  <a:schemeClr val="tx1"/>
                </a:solidFill>
                <a:effectLst/>
                <a:latin typeface="Segoe UI Light" pitchFamily="34" charset="0"/>
                <a:ea typeface="+mn-ea"/>
                <a:cs typeface="+mn-cs"/>
              </a:rPr>
              <a:t>A qubit operates more like a dimmer switch because it can be ON, OFF or BOTH ON AND OFF at the same time. This is what they call a superposition state.</a:t>
            </a:r>
          </a:p>
          <a:p>
            <a:r>
              <a:rPr lang="en-US" sz="900" b="0" i="0" u="none" strike="noStrike" kern="1200" dirty="0">
                <a:solidFill>
                  <a:schemeClr val="tx1"/>
                </a:solidFill>
                <a:effectLst/>
                <a:latin typeface="Segoe UI Light" pitchFamily="34" charset="0"/>
                <a:ea typeface="+mn-ea"/>
                <a:cs typeface="+mn-cs"/>
              </a:rPr>
              <a:t>But it requires very specific conditions to operate such as extremely low temperatures.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 envision a future where you can go to a cloud provider like Microsoft Azure and spin up a Quantum computer as needed to tackle your biggest computing power needs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7DDB4D-C51C-4FC6-8C13-576582F61703}" type="slidenum">
              <a:rPr kumimoji="0" lang="nl-NL"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87053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explore the world of quantum today here are some great resources</a:t>
            </a:r>
          </a:p>
          <a:p>
            <a:endParaRPr lang="en-US" dirty="0"/>
          </a:p>
          <a:p>
            <a:r>
              <a:rPr lang="en-US" b="1" dirty="0"/>
              <a:t>Q# </a:t>
            </a:r>
            <a:r>
              <a:rPr lang="en-US" sz="900" b="0" i="0" u="none" strike="noStrike" kern="1200" dirty="0">
                <a:solidFill>
                  <a:schemeClr val="tx1"/>
                </a:solidFill>
                <a:effectLst/>
                <a:latin typeface="Segoe UI Light" pitchFamily="34" charset="0"/>
                <a:ea typeface="+mn-ea"/>
                <a:cs typeface="+mn-cs"/>
              </a:rPr>
              <a:t>The first of its kind, Q# is a brand-new quantum-focused programming language with native type, operators, and other abstraction. Q# features rich integration with Visual Studio and VS Code and interoperability with the Python programming language. The enterprise-grade development tools give you the fastest path to quantum programming on Windows, macOS, or Linux</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Local &amp; Azure simulators </a:t>
            </a:r>
            <a:r>
              <a:rPr lang="en-US" sz="900" b="0" i="0" u="none" strike="noStrike" kern="1200" dirty="0">
                <a:solidFill>
                  <a:schemeClr val="tx1"/>
                </a:solidFill>
                <a:effectLst/>
                <a:latin typeface="Segoe UI Light" pitchFamily="34" charset="0"/>
                <a:ea typeface="+mn-ea"/>
                <a:cs typeface="+mn-cs"/>
              </a:rPr>
              <a:t>Set breakpoints, step into the Q# code, debug line-by-line, and estimate the real-world costs to run your solution. Simulate quantum solutions requiring up to 30 qubits with a local simulator, or use the Azure simulator for large-scale quantum solutions requiring more than 40 qubits</a:t>
            </a:r>
          </a:p>
          <a:p>
            <a:endParaRPr lang="en-US" dirty="0"/>
          </a:p>
          <a:p>
            <a:r>
              <a:rPr lang="en-US" b="1" dirty="0"/>
              <a:t>Sample code and libraries </a:t>
            </a:r>
            <a:r>
              <a:rPr lang="en-US" sz="900" b="0" i="0" u="none" strike="noStrike" kern="1200" dirty="0">
                <a:solidFill>
                  <a:schemeClr val="tx1"/>
                </a:solidFill>
                <a:effectLst/>
                <a:latin typeface="Segoe UI Light" pitchFamily="34" charset="0"/>
                <a:ea typeface="+mn-ea"/>
                <a:cs typeface="+mn-cs"/>
              </a:rPr>
              <a:t>Developed by top industry experts, a collection of ready-to-use building blocks take you from being a beginner to building your first quantum solution. The open source license allows development libraries and samples to be used in your applications, while also enabling you to contribute your own enhancements to the growing Q# community</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Learn more https://www.microsoft.com/en-us/quantum/development-kit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70DE3-8CFA-4FE4-8CE8-814FF4D1DA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18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24" b="0" i="0" u="none" strike="noStrike" kern="1200" dirty="0">
                <a:solidFill>
                  <a:schemeClr val="tx1"/>
                </a:solidFill>
                <a:effectLst/>
                <a:latin typeface="Segoe UI Light" pitchFamily="34" charset="0"/>
                <a:ea typeface="+mn-ea"/>
                <a:cs typeface="+mn-cs"/>
              </a:rPr>
              <a:t>Through quantum computing, we can unlock solutions to problems in areas such as artificial intelligence, clean energy, global warming, materials design, and much more.</a:t>
            </a:r>
            <a:r>
              <a:rPr lang="en-US" sz="1224" b="0" i="0" kern="1200" dirty="0">
                <a:solidFill>
                  <a:schemeClr val="tx1"/>
                </a:solidFill>
                <a:effectLst/>
                <a:latin typeface="Segoe UI Light" pitchFamily="34" charset="0"/>
                <a:ea typeface="+mn-ea"/>
                <a:cs typeface="+mn-cs"/>
              </a:rPr>
              <a:t>​</a:t>
            </a:r>
          </a:p>
          <a:p>
            <a:pPr rtl="0" fontAlgn="base"/>
            <a:endParaRPr lang="en-US" sz="1224" b="0" i="0" kern="1200" dirty="0">
              <a:solidFill>
                <a:schemeClr val="tx1"/>
              </a:solidFill>
              <a:effectLst/>
              <a:latin typeface="Segoe UI Light" pitchFamily="34" charset="0"/>
              <a:ea typeface="+mn-ea"/>
              <a:cs typeface="+mn-cs"/>
            </a:endParaRPr>
          </a:p>
          <a:p>
            <a:pPr rtl="0" fontAlgn="base"/>
            <a:r>
              <a:rPr lang="en-US" sz="1224" b="0" i="0" u="none" strike="noStrike" kern="1200" dirty="0">
                <a:solidFill>
                  <a:schemeClr val="tx1"/>
                </a:solidFill>
                <a:effectLst/>
                <a:latin typeface="Segoe UI Light" pitchFamily="34" charset="0"/>
                <a:ea typeface="+mn-ea"/>
                <a:cs typeface="+mn-cs"/>
              </a:rPr>
              <a:t>Searching for solutions to these problems, using say all of the world's classical computers operating together, would require time longer than the lifetime of the universe. </a:t>
            </a:r>
          </a:p>
          <a:p>
            <a:pPr rtl="0" fontAlgn="base"/>
            <a:endParaRPr lang="en-US" sz="1224" b="0" i="0" u="none" strike="noStrike" kern="1200" dirty="0">
              <a:solidFill>
                <a:schemeClr val="tx1"/>
              </a:solidFill>
              <a:effectLst/>
              <a:latin typeface="Segoe UI Light" pitchFamily="34" charset="0"/>
              <a:ea typeface="+mn-ea"/>
              <a:cs typeface="+mn-cs"/>
            </a:endParaRPr>
          </a:p>
          <a:p>
            <a:pPr rtl="0" fontAlgn="base"/>
            <a:r>
              <a:rPr lang="en-US" sz="1224" b="0" i="0" u="none" strike="noStrike" kern="1200" dirty="0">
                <a:solidFill>
                  <a:schemeClr val="tx1"/>
                </a:solidFill>
                <a:effectLst/>
                <a:latin typeface="Segoe UI Light" pitchFamily="34" charset="0"/>
                <a:ea typeface="+mn-ea"/>
                <a:cs typeface="+mn-cs"/>
              </a:rPr>
              <a:t>On a quantum computer, we can obtain the solution in just days or hours.</a:t>
            </a:r>
          </a:p>
          <a:p>
            <a:pPr rtl="0" fontAlgn="base"/>
            <a:endParaRPr lang="en-US" sz="1224" b="0" i="0" kern="1200" dirty="0">
              <a:solidFill>
                <a:schemeClr val="tx1"/>
              </a:solidFill>
              <a:effectLst/>
              <a:latin typeface="Segoe UI Light" pitchFamily="34" charset="0"/>
              <a:ea typeface="+mn-ea"/>
              <a:cs typeface="+mn-cs"/>
            </a:endParaRPr>
          </a:p>
          <a:p>
            <a:pPr rtl="0" fontAlgn="base"/>
            <a:r>
              <a:rPr lang="en-US" sz="1224" b="0" i="0" u="none" strike="noStrike" kern="1200" dirty="0">
                <a:solidFill>
                  <a:schemeClr val="tx1"/>
                </a:solidFill>
                <a:effectLst/>
                <a:latin typeface="Segoe UI Light" pitchFamily="34" charset="0"/>
                <a:ea typeface="+mn-ea"/>
                <a:cs typeface="+mn-cs"/>
              </a:rPr>
              <a:t>Take fertilizer.  Now, I know "fertilizer" doesn't sound like the most exciting topic, but it directly impacts some of the biggest challenges facing our world, such as global hunger and clean energy.  </a:t>
            </a:r>
            <a:r>
              <a:rPr lang="en-US" sz="1224" b="0" i="0" kern="1200" dirty="0">
                <a:solidFill>
                  <a:schemeClr val="tx1"/>
                </a:solidFill>
                <a:effectLst/>
                <a:latin typeface="Segoe UI Light" pitchFamily="34" charset="0"/>
                <a:ea typeface="+mn-ea"/>
                <a:cs typeface="+mn-cs"/>
              </a:rPr>
              <a:t>​</a:t>
            </a:r>
          </a:p>
          <a:p>
            <a:pPr rtl="0" fontAlgn="base"/>
            <a:r>
              <a:rPr lang="en-US" sz="1224" b="0" i="0" u="none" strike="noStrike" kern="1200" dirty="0">
                <a:solidFill>
                  <a:schemeClr val="tx1"/>
                </a:solidFill>
                <a:effectLst/>
                <a:latin typeface="Segoe UI Light" pitchFamily="34" charset="0"/>
                <a:ea typeface="+mn-ea"/>
                <a:cs typeface="+mn-cs"/>
              </a:rPr>
              <a:t>Our current process was invented in the early 1900s, before we had the computational power of today!  And it consumes around 3% of the world's natural gas.</a:t>
            </a:r>
            <a:r>
              <a:rPr lang="en-US" sz="1224" b="0" i="0" kern="1200" dirty="0">
                <a:solidFill>
                  <a:schemeClr val="tx1"/>
                </a:solidFill>
                <a:effectLst/>
                <a:latin typeface="Segoe UI Light" pitchFamily="34" charset="0"/>
                <a:ea typeface="+mn-ea"/>
                <a:cs typeface="+mn-cs"/>
              </a:rPr>
              <a:t>​</a:t>
            </a:r>
          </a:p>
          <a:p>
            <a:pPr rtl="0" fontAlgn="base"/>
            <a:r>
              <a:rPr lang="en-US" sz="1224" b="0" i="0" u="none" strike="noStrike" kern="1200" dirty="0">
                <a:solidFill>
                  <a:schemeClr val="tx1"/>
                </a:solidFill>
                <a:effectLst/>
                <a:latin typeface="Segoe UI Light" pitchFamily="34" charset="0"/>
                <a:ea typeface="+mn-ea"/>
                <a:cs typeface="+mn-cs"/>
              </a:rPr>
              <a:t>There's a mysterious process in nature by which certain microbes produce fertilizer more efficiently than our industrial approach </a:t>
            </a:r>
            <a:r>
              <a:rPr lang="en-US" sz="1224" b="0" i="0" kern="1200" dirty="0">
                <a:solidFill>
                  <a:schemeClr val="tx1"/>
                </a:solidFill>
                <a:effectLst/>
                <a:latin typeface="Segoe UI Light" pitchFamily="34" charset="0"/>
                <a:ea typeface="+mn-ea"/>
                <a:cs typeface="+mn-cs"/>
              </a:rPr>
              <a:t>​</a:t>
            </a:r>
          </a:p>
          <a:p>
            <a:pPr rtl="0" fontAlgn="base"/>
            <a:r>
              <a:rPr lang="en-US" sz="1224" b="0" i="0" u="none" strike="noStrike" kern="1200" dirty="0">
                <a:solidFill>
                  <a:schemeClr val="tx1"/>
                </a:solidFill>
                <a:effectLst/>
                <a:latin typeface="Segoe UI Light" pitchFamily="34" charset="0"/>
                <a:ea typeface="+mn-ea"/>
                <a:cs typeface="+mn-cs"/>
              </a:rPr>
              <a:t>The quantum computer, working in concert with a classical supercomputer, could enable us to understand how these microbes perform this task in a matter of weeks or days, and then we can engineer our own more efficient catalysts.</a:t>
            </a:r>
            <a:r>
              <a:rPr lang="en-US" sz="1224" b="0" i="0" kern="1200" dirty="0">
                <a:solidFill>
                  <a:schemeClr val="tx1"/>
                </a:solidFill>
                <a:effectLst/>
                <a:latin typeface="Segoe UI Light" pitchFamily="34" charset="0"/>
                <a:ea typeface="+mn-ea"/>
                <a:cs typeface="+mn-cs"/>
              </a:rPr>
              <a:t>​</a:t>
            </a:r>
          </a:p>
          <a:p>
            <a:pPr rtl="0" fontAlgn="base"/>
            <a:r>
              <a:rPr lang="en-US" sz="1224" b="0" i="0" u="none" strike="noStrike" kern="1200" dirty="0">
                <a:solidFill>
                  <a:schemeClr val="tx1"/>
                </a:solidFill>
                <a:effectLst/>
                <a:latin typeface="Segoe UI Light" pitchFamily="34" charset="0"/>
                <a:ea typeface="+mn-ea"/>
                <a:cs typeface="+mn-cs"/>
              </a:rPr>
              <a:t>Using Classical computers, understanding this process requires millions of years</a:t>
            </a:r>
            <a:endParaRPr lang="en-US" sz="1224"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858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051441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effectLst/>
                <a:latin typeface="Segoe UI Light" pitchFamily="34" charset="0"/>
                <a:ea typeface="+mn-ea"/>
                <a:cs typeface="+mn-cs"/>
              </a:rPr>
              <a:t>Here’s a few tips and tricks to help you navigate the Azure Portal</a:t>
            </a:r>
          </a:p>
          <a:p>
            <a:r>
              <a:rPr lang="en-US" sz="900" b="0" i="0" u="none" strike="noStrike" kern="1200" baseline="0" dirty="0">
                <a:solidFill>
                  <a:schemeClr val="tx1"/>
                </a:solidFill>
                <a:effectLst/>
                <a:latin typeface="Segoe UI Light" pitchFamily="34" charset="0"/>
                <a:ea typeface="+mn-ea"/>
                <a:cs typeface="+mn-cs"/>
              </a:rPr>
              <a:t>h</a:t>
            </a:r>
            <a:r>
              <a:rPr lang="en-US" sz="900" kern="1200" dirty="0">
                <a:solidFill>
                  <a:schemeClr val="tx1"/>
                </a:solidFill>
                <a:effectLst/>
                <a:latin typeface="Segoe UI Light" pitchFamily="34" charset="0"/>
                <a:ea typeface="+mn-ea"/>
                <a:cs typeface="+mn-cs"/>
              </a:rPr>
              <a:t>ttps://azure.microsoft.com/en-in/blog/azure-portal-experience/</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1399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When you’re looking at cloud platforms,</a:t>
            </a:r>
            <a:r>
              <a:rPr lang="en-US" baseline="0" dirty="0"/>
              <a:t> the first thing you want to make sure about</a:t>
            </a:r>
            <a:r>
              <a:rPr lang="en-US" sz="900" b="0" baseline="0" dirty="0"/>
              <a:t>—</a:t>
            </a:r>
            <a:r>
              <a:rPr lang="en-US" baseline="0" dirty="0"/>
              <a:t>understandably</a:t>
            </a:r>
            <a:r>
              <a:rPr lang="en-US" sz="900" b="0" baseline="0" dirty="0"/>
              <a:t>—</a:t>
            </a:r>
            <a:r>
              <a:rPr lang="en-US" baseline="0" dirty="0"/>
              <a:t>is whether you can build with your preferred tools and languages on your device. In other words, it needs to be an open platform.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So let’s make sure one thing is clear: </a:t>
            </a:r>
            <a:r>
              <a:rPr lang="en-US" dirty="0"/>
              <a:t>Azure </a:t>
            </a:r>
            <a:r>
              <a:rPr lang="en-US" i="1" dirty="0"/>
              <a:t>is</a:t>
            </a:r>
            <a:r>
              <a:rPr lang="en-US" dirty="0"/>
              <a:t> open. </a:t>
            </a:r>
            <a:r>
              <a:rPr lang="en-US" sz="900" b="0" i="0" kern="1200" dirty="0">
                <a:solidFill>
                  <a:schemeClr val="tx1"/>
                </a:solidFill>
                <a:effectLst/>
                <a:latin typeface="Segoe UI Light" pitchFamily="34" charset="0"/>
                <a:ea typeface="+mn-ea"/>
                <a:cs typeface="+mn-cs"/>
              </a:rPr>
              <a:t>You can run any stack, whether it’s Linux operating system (OS)–based or Windows OS–based.</a:t>
            </a:r>
            <a:r>
              <a:rPr lang="en-US" sz="900" b="0" i="0" kern="1200" baseline="0" dirty="0">
                <a:solidFill>
                  <a:schemeClr val="tx1"/>
                </a:solidFill>
                <a:effectLst/>
                <a:latin typeface="Segoe UI Light" pitchFamily="34" charset="0"/>
                <a:ea typeface="+mn-ea"/>
                <a:cs typeface="+mn-cs"/>
              </a:rPr>
              <a:t> In fact, about one-third of Azure virtual machines (VMs) specifically run Linux. You can also u</a:t>
            </a:r>
            <a:r>
              <a:rPr lang="en-US" sz="900" b="0" i="0" kern="1200" dirty="0">
                <a:solidFill>
                  <a:schemeClr val="tx1"/>
                </a:solidFill>
                <a:effectLst/>
                <a:latin typeface="Segoe UI Light" pitchFamily="34" charset="0"/>
                <a:ea typeface="+mn-ea"/>
                <a:cs typeface="+mn-cs"/>
              </a:rPr>
              <a:t>se open-source tools like a Kubernetes cluster in Azure Container Service. And Azure supports Docker too, of course. And GitHub platform–based DevOps. And more.</a:t>
            </a:r>
          </a:p>
          <a:p>
            <a:pPr lvl="0"/>
            <a:endParaRPr lang="en-US" dirty="0"/>
          </a:p>
          <a:p>
            <a:pPr marL="171450" lvl="0" indent="-171450">
              <a:buFont typeface="Arial" panose="020B0604020202020204" pitchFamily="34" charset="0"/>
              <a:buChar char="•"/>
            </a:pPr>
            <a:r>
              <a:rPr lang="en-US" dirty="0"/>
              <a:t>We</a:t>
            </a:r>
            <a:r>
              <a:rPr lang="en-US" baseline="0" dirty="0"/>
              <a:t>b app in Java</a:t>
            </a:r>
          </a:p>
          <a:p>
            <a:pPr marL="171450" lvl="0" indent="-171450">
              <a:buFont typeface="Wingdings" panose="05000000000000000000" pitchFamily="2" charset="2"/>
              <a:buChar char="§"/>
            </a:pPr>
            <a:r>
              <a:rPr lang="en-US" baseline="0" dirty="0"/>
              <a:t>Android app using Azure App Service</a:t>
            </a:r>
          </a:p>
          <a:p>
            <a:pPr marL="171450" lvl="0" indent="-171450">
              <a:buFont typeface="Wingdings" panose="05000000000000000000" pitchFamily="2" charset="2"/>
              <a:buChar char="§"/>
            </a:pPr>
            <a:r>
              <a:rPr lang="en-US" baseline="0" dirty="0"/>
              <a:t>Xamarin app with C# targeting 3+ platforms</a:t>
            </a:r>
          </a:p>
          <a:p>
            <a:pPr marL="171450" lvl="0" indent="-171450">
              <a:buFont typeface="Wingdings" panose="05000000000000000000" pitchFamily="2" charset="2"/>
              <a:buChar char="§"/>
            </a:pPr>
            <a:r>
              <a:rPr lang="en-US" dirty="0"/>
              <a:t>Data science Linux VM</a:t>
            </a:r>
          </a:p>
          <a:p>
            <a:pPr marL="171450" lvl="0" indent="-171450">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sz="900" b="0" i="0" kern="1200" dirty="0">
                <a:solidFill>
                  <a:schemeClr val="tx1"/>
                </a:solidFill>
                <a:effectLst/>
                <a:latin typeface="Segoe UI Light" pitchFamily="34" charset="0"/>
                <a:ea typeface="+mn-ea"/>
                <a:cs typeface="+mn-cs"/>
              </a:rPr>
              <a:t>You have choices. Choices that help you maximize your existing investments. Get support for infrastructure as a service (IaaS) on Linux, Java, and PHP or</a:t>
            </a:r>
            <a:r>
              <a:rPr lang="en-US" sz="900" b="0" i="0" kern="1200" baseline="0" dirty="0">
                <a:solidFill>
                  <a:schemeClr val="tx1"/>
                </a:solidFill>
                <a:effectLst/>
                <a:latin typeface="Segoe UI Light" pitchFamily="34" charset="0"/>
                <a:ea typeface="+mn-ea"/>
                <a:cs typeface="+mn-cs"/>
              </a:rPr>
              <a:t> node.js</a:t>
            </a:r>
            <a:r>
              <a:rPr lang="en-US" sz="900" b="0" i="0" kern="1200" dirty="0">
                <a:solidFill>
                  <a:schemeClr val="tx1"/>
                </a:solidFill>
                <a:effectLst/>
                <a:latin typeface="Segoe UI Light" pitchFamily="34" charset="0"/>
                <a:ea typeface="+mn-ea"/>
                <a:cs typeface="+mn-cs"/>
              </a:rPr>
              <a:t>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sz="900" b="0" i="0" kern="1200" dirty="0">
              <a:solidFill>
                <a:schemeClr val="tx1"/>
              </a:solidFill>
              <a:effectLst/>
              <a:latin typeface="Segoe UI Light" pitchFamily="34" charset="0"/>
              <a:ea typeface="+mn-ea"/>
              <a:cs typeface="+mn-cs"/>
            </a:endParaRPr>
          </a:p>
          <a:p>
            <a:r>
              <a:rPr lang="en-US" sz="900" b="0" i="0" kern="1200" baseline="30000" dirty="0">
                <a:solidFill>
                  <a:schemeClr val="tx1"/>
                </a:solidFill>
                <a:effectLst/>
                <a:latin typeface="Segoe UI Light" pitchFamily="34" charset="0"/>
                <a:ea typeface="+mn-ea"/>
                <a:cs typeface="+mn-cs"/>
              </a:rPr>
              <a:t>4</a:t>
            </a:r>
            <a:r>
              <a:rPr lang="en-US" sz="900" b="0" i="0" kern="1200" dirty="0">
                <a:solidFill>
                  <a:schemeClr val="tx1"/>
                </a:solidFill>
                <a:effectLst/>
                <a:latin typeface="Segoe UI Light" pitchFamily="34" charset="0"/>
                <a:ea typeface="+mn-ea"/>
                <a:cs typeface="+mn-cs"/>
              </a:rPr>
              <a:t> ZDNet.</a:t>
            </a:r>
            <a:r>
              <a:rPr lang="en-US" sz="900" b="0" i="0" kern="1200" baseline="0" dirty="0">
                <a:solidFill>
                  <a:schemeClr val="tx1"/>
                </a:solidFill>
                <a:effectLst/>
                <a:latin typeface="Segoe UI Light" pitchFamily="34" charset="0"/>
                <a:ea typeface="+mn-ea"/>
                <a:cs typeface="+mn-cs"/>
              </a:rPr>
              <a:t> “Microsoft says 40 percent of all VMs now are running Linux.” October 2017. </a:t>
            </a:r>
            <a:r>
              <a:rPr lang="en-US" sz="900" b="0" i="0" kern="1200" dirty="0">
                <a:solidFill>
                  <a:schemeClr val="tx1"/>
                </a:solidFill>
                <a:effectLst/>
                <a:latin typeface="Segoe UI Light" pitchFamily="34" charset="0"/>
                <a:ea typeface="+mn-ea"/>
                <a:cs typeface="+mn-cs"/>
              </a:rPr>
              <a:t>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live in an technology era of boundless opportunity.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Quantum Computing.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Near infinite compute power.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Near infinite data storage.</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ability to solve problems using artificial intelligence and machine learning that weren't possible just a few years ago.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ability to build virtual reality experiences that connect and empower the world.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knowledge and acceptance that technology will affect every industry and unlock opportunity everywhere.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It's an incredible time to be alive and in our industry.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7020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recently announced a new way for students to get Azure for free.</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Learn more at http://</a:t>
            </a:r>
            <a:r>
              <a:rPr lang="en-US" u="none" dirty="0">
                <a:solidFill>
                  <a:schemeClr val="bg1"/>
                </a:solidFill>
              </a:rPr>
              <a:t>aka.ms/azure4students </a:t>
            </a:r>
            <a:endParaRPr lang="en-US" sz="9700" u="none" dirty="0">
              <a:solidFill>
                <a:schemeClr val="bg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708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baseline="0" dirty="0">
                <a:solidFill>
                  <a:schemeClr val="tx1"/>
                </a:solidFill>
                <a:effectLst/>
                <a:latin typeface="Segoe UI Light" pitchFamily="34" charset="0"/>
                <a:ea typeface="+mn-ea"/>
                <a:cs typeface="+mn-cs"/>
              </a:rPr>
              <a:t>Cloud with big data, AI, and mixed reality—these are the technologies of the future.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Consider building a solution using these technologies and entering it the Imagine Cup.</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Imagine Cup is a global competition for students.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win up to $100,000 and a mentoring session with Microsoft CEO, Satya Nadella.</a:t>
            </a:r>
          </a:p>
          <a:p>
            <a:r>
              <a:rPr lang="en-US" sz="900" b="0" i="0" kern="120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Register online and find official rules at https://imagine.microsoft.com/.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43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with purpose!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78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u="sng" kern="1200" dirty="0">
                <a:solidFill>
                  <a:schemeClr val="tx1"/>
                </a:solidFill>
                <a:effectLst/>
                <a:latin typeface="Segoe UI Light" pitchFamily="34" charset="0"/>
                <a:ea typeface="+mn-ea"/>
                <a:cs typeface="+mn-cs"/>
                <a:hlinkClick r:id="rId3"/>
              </a:rPr>
              <a:t>aka.ms/AzureUniversityTour</a:t>
            </a:r>
            <a:r>
              <a:rPr lang="en-US" sz="900" kern="1200" dirty="0">
                <a:solidFill>
                  <a:schemeClr val="tx1"/>
                </a:solidFill>
                <a:effectLst/>
                <a:latin typeface="Segoe UI Light" pitchFamily="34" charset="0"/>
                <a:ea typeface="+mn-ea"/>
                <a:cs typeface="+mn-cs"/>
              </a:rPr>
              <a:t>  </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endParaRPr lang="en-US" dirty="0"/>
          </a:p>
          <a:p>
            <a:r>
              <a:rPr lang="en-US" dirty="0"/>
              <a:t>For our </a:t>
            </a:r>
            <a:r>
              <a:rPr lang="en-US" dirty="0" err="1"/>
              <a:t>BnB</a:t>
            </a:r>
            <a:r>
              <a:rPr lang="en-US" dirty="0"/>
              <a:t> application we </a:t>
            </a:r>
            <a:r>
              <a:rPr lang="en-US" dirty="0" err="1"/>
              <a:t>ahd</a:t>
            </a:r>
            <a:r>
              <a:rPr lang="en-US" dirty="0"/>
              <a:t> to start by collecting the data from open Data sources and then pulling the data we needed from the files</a:t>
            </a:r>
          </a:p>
          <a:p>
            <a:endParaRPr lang="en-US" dirty="0"/>
          </a:p>
          <a:p>
            <a:r>
              <a:rPr lang="en-US" dirty="0"/>
              <a:t>In the </a:t>
            </a:r>
            <a:r>
              <a:rPr lang="en-US" b="1" dirty="0"/>
              <a:t>Big Data</a:t>
            </a:r>
            <a:r>
              <a:rPr lang="en-US" b="0" dirty="0"/>
              <a:t> lab </a:t>
            </a:r>
            <a:r>
              <a:rPr lang="en-US" dirty="0"/>
              <a:t>challenge you will learn how to use Azure Data Lake </a:t>
            </a:r>
            <a:r>
              <a:rPr lang="en-US" sz="900" b="0" i="0" u="none" strike="noStrike" kern="1200" dirty="0">
                <a:solidFill>
                  <a:schemeClr val="tx1"/>
                </a:solidFill>
                <a:effectLst/>
                <a:latin typeface="Segoe UI Light" pitchFamily="34" charset="0"/>
                <a:ea typeface="+mn-ea"/>
                <a:cs typeface="+mn-cs"/>
              </a:rPr>
              <a:t>and U-SQL to clean up and query data and to gain insights into your data</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Next in our BNB application we customized search results to help renters find the perfect neighborhood</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the </a:t>
            </a:r>
            <a:r>
              <a:rPr lang="en-US" b="1" dirty="0"/>
              <a:t>AI lab </a:t>
            </a:r>
            <a:r>
              <a:rPr lang="en-US" dirty="0"/>
              <a:t>challenge </a:t>
            </a:r>
            <a:r>
              <a:rPr lang="en-US" sz="900" b="0" i="0" u="none" strike="noStrike" kern="1200" dirty="0">
                <a:solidFill>
                  <a:schemeClr val="tx1"/>
                </a:solidFill>
                <a:effectLst/>
                <a:latin typeface="Segoe UI Light" pitchFamily="34" charset="0"/>
                <a:ea typeface="+mn-ea"/>
                <a:cs typeface="+mn-cs"/>
              </a:rPr>
              <a:t>Discover the power of Microsoft Cognitive Services. In this challenge, you use Microsoft Cognitive Services Project Local Insights within a Node.js web application to help identify the best neighborhood based on user preferences. Location ranking is determined based on what you can find nearby: public transit? A coffee shop? Your website will allow the user to set weights to different attributes, personalizing the search. Next, you use Project Local Insights to group and weigh these attributes and narrow down your search.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Our BNB app also helped renters determine the optimum rental rate for their property</a:t>
            </a:r>
            <a:endParaRPr lang="en-US" dirty="0"/>
          </a:p>
          <a:p>
            <a:endParaRPr lang="en-US" dirty="0"/>
          </a:p>
          <a:p>
            <a:r>
              <a:rPr lang="en-US" sz="900" b="0" i="0" u="none" strike="noStrike" kern="1200" dirty="0">
                <a:solidFill>
                  <a:schemeClr val="tx1"/>
                </a:solidFill>
                <a:effectLst/>
                <a:latin typeface="Segoe UI Light" pitchFamily="34" charset="0"/>
                <a:ea typeface="+mn-ea"/>
                <a:cs typeface="+mn-cs"/>
              </a:rPr>
              <a:t>In the </a:t>
            </a:r>
            <a:r>
              <a:rPr lang="en-US" sz="900" b="1" i="0" u="none" strike="noStrike" kern="1200" dirty="0">
                <a:solidFill>
                  <a:schemeClr val="tx1"/>
                </a:solidFill>
                <a:effectLst/>
                <a:latin typeface="Segoe UI Light" pitchFamily="34" charset="0"/>
                <a:ea typeface="+mn-ea"/>
                <a:cs typeface="+mn-cs"/>
              </a:rPr>
              <a:t>Machine Learning </a:t>
            </a:r>
            <a:r>
              <a:rPr lang="en-US" sz="900" b="0" i="0" u="none" strike="noStrike" kern="1200" dirty="0">
                <a:solidFill>
                  <a:schemeClr val="tx1"/>
                </a:solidFill>
                <a:effectLst/>
                <a:latin typeface="Segoe UI Light" pitchFamily="34" charset="0"/>
                <a:ea typeface="+mn-ea"/>
                <a:cs typeface="+mn-cs"/>
              </a:rPr>
              <a:t>lab, you take advantage of the Data Science Virtual Machine (DSVM). This VM comes pre-loaded with everything you need to train your own model and use Azure notebooks to run Python code to train predictive models and determined the optimum rental rate.</a:t>
            </a:r>
          </a:p>
          <a:p>
            <a:endParaRPr lang="en-US" sz="900" b="0" i="0" u="none" strike="noStrike" kern="1200" dirty="0">
              <a:solidFill>
                <a:schemeClr val="tx1"/>
              </a:solidFill>
              <a:effectLst/>
              <a:latin typeface="Segoe UI Light" pitchFamily="34" charset="0"/>
              <a:ea typeface="+mn-ea"/>
              <a:cs typeface="+mn-cs"/>
            </a:endParaRPr>
          </a:p>
          <a:p>
            <a:endParaRPr lang="en-ZA" dirty="0"/>
          </a:p>
        </p:txBody>
      </p:sp>
    </p:spTree>
    <p:extLst>
      <p:ext uri="{BB962C8B-B14F-4D97-AF65-F5344CB8AC3E}">
        <p14:creationId xmlns:p14="http://schemas.microsoft.com/office/powerpoint/2010/main" val="4018357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4/17/2018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94713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future is yours.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Each of you will get the chance to shape the future you live in.</a:t>
            </a:r>
          </a:p>
          <a:p>
            <a:r>
              <a:rPr lang="en-US" sz="900" kern="1200" dirty="0">
                <a:solidFill>
                  <a:schemeClr val="tx1"/>
                </a:solidFill>
                <a:effectLst/>
                <a:latin typeface="Segoe UI Light" pitchFamily="34" charset="0"/>
                <a:ea typeface="+mn-ea"/>
                <a:cs typeface="+mn-cs"/>
              </a:rPr>
              <a:t>The opportunity is clear, and we just talked about that.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But as an industry, your predecessors have all too often emphasized opportunity at the expense of responsibility.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see this choice in the headlines every day. But what if it wasn't a choice?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What if we all accepted that we must balance seizing the opportunities that lie ahead with the responsibility to shape the future.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shape a future where people of all socio-economic and demographic backgrounds share in that opportunity.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shape a future where technology augments the human experience, not replaces it.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shape a future where technology levels the playing field and affords everyone access to its benefits.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That future is yours to create.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144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900" kern="1200" dirty="0">
                <a:solidFill>
                  <a:schemeClr val="tx1"/>
                </a:solidFill>
                <a:effectLst/>
                <a:latin typeface="Segoe UI Light" pitchFamily="34" charset="0"/>
                <a:ea typeface="+mn-ea"/>
                <a:cs typeface="+mn-cs"/>
              </a:rPr>
              <a:t>Our mission at Microsoft is to empower every person and every organization on the planet to do more. We are here to help you seize this opportunity, and we are committed to earning your trust and acting responsibly in our industry. </a:t>
            </a:r>
          </a:p>
          <a:p>
            <a:pPr marL="109306" lvl="1" indent="0">
              <a:buNone/>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15" marR="0" lvl="0" indent="0" algn="l" defTabSz="93139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636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4/17/2018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089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You don’t have to be an expert coder to start building intelligence into your solutions.</a:t>
            </a:r>
          </a:p>
          <a:p>
            <a:pPr marL="171450" lvl="0" indent="-171450">
              <a:buFont typeface="Wingdings" panose="05000000000000000000" pitchFamily="2" charset="2"/>
              <a:buChar char="§"/>
            </a:pPr>
            <a:r>
              <a:rPr lang="en-US" b="1" dirty="0"/>
              <a:t>AI services: </a:t>
            </a:r>
            <a:r>
              <a:rPr lang="en-US" b="0" dirty="0"/>
              <a:t>Use these high-level services to add intelligence to your apps. </a:t>
            </a:r>
          </a:p>
          <a:p>
            <a:pPr marL="388712" lvl="1" indent="-171450">
              <a:buFont typeface="Wingdings" panose="05000000000000000000" pitchFamily="2" charset="2"/>
              <a:buChar char="§"/>
            </a:pPr>
            <a:r>
              <a:rPr lang="en-US" b="0" dirty="0"/>
              <a:t>With Cognitive Services, you can</a:t>
            </a:r>
            <a:r>
              <a:rPr lang="en-US" b="0" baseline="0" dirty="0"/>
              <a:t> leverage pre-built </a:t>
            </a:r>
            <a:r>
              <a:rPr lang="en-US" sz="900" b="0" i="0" kern="1200" dirty="0">
                <a:solidFill>
                  <a:schemeClr val="tx1"/>
                </a:solidFill>
                <a:effectLst/>
                <a:latin typeface="Segoe UI Light" pitchFamily="34" charset="0"/>
                <a:ea typeface="+mn-ea"/>
                <a:cs typeface="+mn-cs"/>
              </a:rPr>
              <a:t>intelligent algorithms to see, hear, speak, understand, and interpret users’ needs through natural methods of communication. https://azure.microsoft.com/en-us/services/cognitive-services/ </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b="0" i="0" kern="1200" dirty="0">
                <a:solidFill>
                  <a:schemeClr val="tx1"/>
                </a:solidFill>
                <a:effectLst/>
                <a:latin typeface="Segoe UI Light" pitchFamily="34" charset="0"/>
                <a:ea typeface="+mn-ea"/>
                <a:cs typeface="+mn-cs"/>
              </a:rPr>
              <a:t>With an </a:t>
            </a:r>
            <a:r>
              <a:rPr lang="en-US" sz="900" b="0" i="0" kern="1200" baseline="0" dirty="0">
                <a:solidFill>
                  <a:schemeClr val="tx1"/>
                </a:solidFill>
                <a:effectLst/>
                <a:latin typeface="Segoe UI Light" pitchFamily="34" charset="0"/>
                <a:ea typeface="+mn-ea"/>
                <a:cs typeface="+mn-cs"/>
              </a:rPr>
              <a:t>intelligent back end like </a:t>
            </a:r>
            <a:r>
              <a:rPr lang="en-US" sz="900" b="0" i="0" kern="1200" dirty="0">
                <a:solidFill>
                  <a:schemeClr val="tx1"/>
                </a:solidFill>
                <a:effectLst/>
                <a:latin typeface="Segoe UI Light" pitchFamily="34" charset="0"/>
                <a:ea typeface="+mn-ea"/>
                <a:cs typeface="+mn-cs"/>
              </a:rPr>
              <a:t>Language Understanding Intelligent Service (LUIS) and the Bot Framework, you can build, connect, deploy, and manage conversational AI for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intelligent bots with Azure Bot Service to interact naturally with users on websites</a:t>
            </a:r>
            <a:r>
              <a:rPr lang="en-US" sz="900" b="0" i="0" kern="1200" baseline="0" dirty="0">
                <a:solidFill>
                  <a:schemeClr val="tx1"/>
                </a:solidFill>
                <a:effectLst/>
                <a:latin typeface="Segoe UI Light" pitchFamily="34" charset="0"/>
                <a:ea typeface="+mn-ea"/>
                <a:cs typeface="+mn-cs"/>
              </a:rPr>
              <a:t> and in</a:t>
            </a:r>
            <a:r>
              <a:rPr lang="en-US" sz="900" b="0" i="0" kern="1200" dirty="0">
                <a:solidFill>
                  <a:schemeClr val="tx1"/>
                </a:solidFill>
                <a:effectLst/>
                <a:latin typeface="Segoe UI Light" pitchFamily="34" charset="0"/>
                <a:ea typeface="+mn-ea"/>
                <a:cs typeface="+mn-cs"/>
              </a:rPr>
              <a:t> apps. https://dev.botframework.com/ </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b="0" i="0" kern="1200" dirty="0">
                <a:solidFill>
                  <a:schemeClr val="tx1"/>
                </a:solidFill>
                <a:effectLst/>
                <a:latin typeface="Segoe UI Light" pitchFamily="34" charset="0"/>
                <a:ea typeface="+mn-ea"/>
                <a:cs typeface="+mn-cs"/>
              </a:rPr>
              <a:t>LUIS allows you to recognize meaning from natural language so users can use natural language to interact with your apps https://www.luis.ai/  </a:t>
            </a:r>
          </a:p>
          <a:p>
            <a:pPr marL="217262" marR="0" lvl="1"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endParaRPr lang="en-US" sz="900" b="0" i="0" kern="1200" dirty="0">
              <a:solidFill>
                <a:schemeClr val="tx1"/>
              </a:solidFill>
              <a:effectLst/>
              <a:latin typeface="Segoe UI Light" pitchFamily="34" charset="0"/>
              <a:ea typeface="+mn-ea"/>
              <a:cs typeface="+mn-cs"/>
            </a:endParaRPr>
          </a:p>
          <a:p>
            <a:pPr marL="0" lvl="0" indent="0">
              <a:buFont typeface="Wingdings" panose="05000000000000000000" pitchFamily="2" charset="2"/>
              <a:buNone/>
            </a:pPr>
            <a:r>
              <a:rPr lang="en-US" b="1" dirty="0"/>
              <a:t>AI infrastructure</a:t>
            </a:r>
          </a:p>
          <a:p>
            <a:pPr marL="171450" lvl="0" indent="-171450">
              <a:buFont typeface="Arial" panose="020B0604020202020204" pitchFamily="34" charset="0"/>
              <a:buChar char="•"/>
            </a:pPr>
            <a:r>
              <a:rPr lang="en-US" dirty="0"/>
              <a:t>SQL Server provides you with storage for your data https://docs.microsoft.com/en-us/azure/sql-database/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26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https://azure.microsoft.com/en-us/services/cognitive-services/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69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7.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_Logo">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31798" y="401019"/>
            <a:ext cx="11373009" cy="568888"/>
          </a:xfrm>
          <a:prstGeom prst="rect">
            <a:avLst/>
          </a:prstGeom>
        </p:spPr>
        <p:txBody>
          <a:bodyPr vert="horz" wrap="square" lIns="0" tIns="45720" rIns="0" bIns="45720" rtlCol="0" anchor="t">
            <a:noAutofit/>
          </a:bodyPr>
          <a:lstStyle/>
          <a:p>
            <a:r>
              <a:rPr lang="en-US" dirty="0"/>
              <a:t>Click to edit Master title style</a:t>
            </a:r>
          </a:p>
        </p:txBody>
      </p:sp>
      <p:sp>
        <p:nvSpPr>
          <p:cNvPr id="13" name="Text Placeholder 2"/>
          <p:cNvSpPr>
            <a:spLocks noGrp="1"/>
          </p:cNvSpPr>
          <p:nvPr>
            <p:ph idx="1"/>
          </p:nvPr>
        </p:nvSpPr>
        <p:spPr>
          <a:xfrm>
            <a:off x="531798" y="1212385"/>
            <a:ext cx="11373009" cy="5129318"/>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rot="10800000" flipV="1">
            <a:off x="12315188" y="2"/>
            <a:ext cx="121287" cy="6994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Tree>
    <p:extLst>
      <p:ext uri="{BB962C8B-B14F-4D97-AF65-F5344CB8AC3E}">
        <p14:creationId xmlns:p14="http://schemas.microsoft.com/office/powerpoint/2010/main" val="130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225" y="295275"/>
            <a:ext cx="11889564" cy="917575"/>
          </a:xfrm>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dirty="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1118911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5966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084203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815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8435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93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54560" y="1144706"/>
            <a:ext cx="9327356" cy="2435131"/>
          </a:xfrm>
        </p:spPr>
        <p:txBody>
          <a:bodyPr anchor="b"/>
          <a:lstStyle>
            <a:lvl1pPr algn="ctr">
              <a:defRPr sz="6117"/>
            </a:lvl1pPr>
          </a:lstStyle>
          <a:p>
            <a:r>
              <a:rPr lang="nl-NL"/>
              <a:t>Klik om de stijl te bewerken</a:t>
            </a:r>
            <a:endParaRPr lang="en-GB"/>
          </a:p>
        </p:txBody>
      </p:sp>
      <p:sp>
        <p:nvSpPr>
          <p:cNvPr id="3" name="Ondertitel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nl-NL"/>
              <a:t>Klik om de ondertitelstijl van het model te bewerken</a:t>
            </a:r>
            <a:endParaRPr lang="en-GB"/>
          </a:p>
        </p:txBody>
      </p:sp>
      <p:sp>
        <p:nvSpPr>
          <p:cNvPr id="4" name="Tijdelijke aanduiding voor datum 3"/>
          <p:cNvSpPr>
            <a:spLocks noGrp="1"/>
          </p:cNvSpPr>
          <p:nvPr>
            <p:ph type="dt" sz="half" idx="10"/>
          </p:nvPr>
        </p:nvSpPr>
        <p:spPr/>
        <p:txBody>
          <a:bodyPr/>
          <a:lstStyle/>
          <a:p>
            <a:fld id="{C9CC762B-9333-43E7-A404-48DA23098B92}" type="datetimeFigureOut">
              <a:rPr lang="en-GB" smtClean="0"/>
              <a:t>17/04/2018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22909592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C9CC762B-9333-43E7-A404-48DA23098B92}" type="datetimeFigureOut">
              <a:rPr lang="en-GB" smtClean="0"/>
              <a:t>17/04/2018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9258539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48530" y="1743776"/>
            <a:ext cx="10726460" cy="2909528"/>
          </a:xfrm>
        </p:spPr>
        <p:txBody>
          <a:bodyPr anchor="b"/>
          <a:lstStyle>
            <a:lvl1pPr>
              <a:defRPr sz="6117"/>
            </a:lvl1pPr>
          </a:lstStyle>
          <a:p>
            <a:r>
              <a:rPr lang="nl-NL"/>
              <a:t>Klik om de stijl te bewerken</a:t>
            </a:r>
            <a:endParaRPr lang="en-GB"/>
          </a:p>
        </p:txBody>
      </p:sp>
      <p:sp>
        <p:nvSpPr>
          <p:cNvPr id="3" name="Tijdelijke aanduiding voor tekst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C9CC762B-9333-43E7-A404-48DA23098B92}" type="datetimeFigureOut">
              <a:rPr lang="en-GB" smtClean="0"/>
              <a:t>17/04/2018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1122899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inhoud 2"/>
          <p:cNvSpPr>
            <a:spLocks noGrp="1"/>
          </p:cNvSpPr>
          <p:nvPr>
            <p:ph sz="half" idx="1"/>
          </p:nvPr>
        </p:nvSpPr>
        <p:spPr>
          <a:xfrm>
            <a:off x="855008" y="1861968"/>
            <a:ext cx="5285502" cy="443796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p:cNvSpPr>
            <a:spLocks noGrp="1"/>
          </p:cNvSpPr>
          <p:nvPr>
            <p:ph sz="half" idx="2"/>
          </p:nvPr>
        </p:nvSpPr>
        <p:spPr>
          <a:xfrm>
            <a:off x="6295965" y="1861968"/>
            <a:ext cx="5285502" cy="443796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p:cNvSpPr>
            <a:spLocks noGrp="1"/>
          </p:cNvSpPr>
          <p:nvPr>
            <p:ph type="dt" sz="half" idx="10"/>
          </p:nvPr>
        </p:nvSpPr>
        <p:spPr/>
        <p:txBody>
          <a:bodyPr/>
          <a:lstStyle/>
          <a:p>
            <a:fld id="{C9CC762B-9333-43E7-A404-48DA23098B92}" type="datetimeFigureOut">
              <a:rPr lang="en-GB" smtClean="0"/>
              <a:t>17/04/2018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5326487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56627" y="372395"/>
            <a:ext cx="10726460" cy="1351952"/>
          </a:xfrm>
        </p:spPr>
        <p:txBody>
          <a:bodyPr/>
          <a:lstStyle/>
          <a:p>
            <a:r>
              <a:rPr lang="nl-NL"/>
              <a:t>Klik om de stijl te bewerken</a:t>
            </a:r>
            <a:endParaRPr lang="en-GB"/>
          </a:p>
        </p:txBody>
      </p:sp>
      <p:sp>
        <p:nvSpPr>
          <p:cNvPr id="3" name="Tijdelijke aanduiding voor tekst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nl-NL"/>
              <a:t>Klik om de modelstijlen te bewerken</a:t>
            </a:r>
          </a:p>
        </p:txBody>
      </p:sp>
      <p:sp>
        <p:nvSpPr>
          <p:cNvPr id="4" name="Tijdelijke aanduiding voor inhoud 3"/>
          <p:cNvSpPr>
            <a:spLocks noGrp="1"/>
          </p:cNvSpPr>
          <p:nvPr>
            <p:ph sz="half" idx="2"/>
          </p:nvPr>
        </p:nvSpPr>
        <p:spPr>
          <a:xfrm>
            <a:off x="856629" y="2554944"/>
            <a:ext cx="5261211" cy="3757939"/>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nl-NL"/>
              <a:t>Klik om de modelstijlen te bewerken</a:t>
            </a:r>
          </a:p>
        </p:txBody>
      </p:sp>
      <p:sp>
        <p:nvSpPr>
          <p:cNvPr id="6" name="Tijdelijke aanduiding voor inhoud 5"/>
          <p:cNvSpPr>
            <a:spLocks noGrp="1"/>
          </p:cNvSpPr>
          <p:nvPr>
            <p:ph sz="quarter" idx="4"/>
          </p:nvPr>
        </p:nvSpPr>
        <p:spPr>
          <a:xfrm>
            <a:off x="6295965" y="2554944"/>
            <a:ext cx="5287122" cy="3757939"/>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p:cNvSpPr>
            <a:spLocks noGrp="1"/>
          </p:cNvSpPr>
          <p:nvPr>
            <p:ph type="dt" sz="half" idx="10"/>
          </p:nvPr>
        </p:nvSpPr>
        <p:spPr/>
        <p:txBody>
          <a:bodyPr/>
          <a:lstStyle/>
          <a:p>
            <a:fld id="{C9CC762B-9333-43E7-A404-48DA23098B92}" type="datetimeFigureOut">
              <a:rPr lang="en-GB" smtClean="0"/>
              <a:t>17/04/2018</a:t>
            </a:fld>
            <a:endParaRPr lang="en-GB"/>
          </a:p>
        </p:txBody>
      </p:sp>
      <p:sp>
        <p:nvSpPr>
          <p:cNvPr id="8" name="Tijdelijke aanduiding voor voettekst 7"/>
          <p:cNvSpPr>
            <a:spLocks noGrp="1"/>
          </p:cNvSpPr>
          <p:nvPr>
            <p:ph type="ftr" sz="quarter" idx="11"/>
          </p:nvPr>
        </p:nvSpPr>
        <p:spPr/>
        <p:txBody>
          <a:bodyPr/>
          <a:lstStyle/>
          <a:p>
            <a:endParaRPr lang="en-GB"/>
          </a:p>
        </p:txBody>
      </p:sp>
      <p:sp>
        <p:nvSpPr>
          <p:cNvPr id="9" name="Tijdelijke aanduiding voor dianummer 8"/>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3494272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datum 2"/>
          <p:cNvSpPr>
            <a:spLocks noGrp="1"/>
          </p:cNvSpPr>
          <p:nvPr>
            <p:ph type="dt" sz="half" idx="10"/>
          </p:nvPr>
        </p:nvSpPr>
        <p:spPr/>
        <p:txBody>
          <a:bodyPr/>
          <a:lstStyle/>
          <a:p>
            <a:fld id="{C9CC762B-9333-43E7-A404-48DA23098B92}" type="datetimeFigureOut">
              <a:rPr lang="en-GB" smtClean="0"/>
              <a:t>17/04/2018</a:t>
            </a:fld>
            <a:endParaRPr lang="en-GB"/>
          </a:p>
        </p:txBody>
      </p:sp>
      <p:sp>
        <p:nvSpPr>
          <p:cNvPr id="4" name="Tijdelijke aanduiding voor voettekst 3"/>
          <p:cNvSpPr>
            <a:spLocks noGrp="1"/>
          </p:cNvSpPr>
          <p:nvPr>
            <p:ph type="ftr" sz="quarter" idx="11"/>
          </p:nvPr>
        </p:nvSpPr>
        <p:spPr/>
        <p:txBody>
          <a:bodyPr/>
          <a:lstStyle/>
          <a:p>
            <a:endParaRPr lang="en-GB"/>
          </a:p>
        </p:txBody>
      </p:sp>
      <p:sp>
        <p:nvSpPr>
          <p:cNvPr id="5" name="Tijdelijke aanduiding voor dianummer 4"/>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475504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9CC762B-9333-43E7-A404-48DA23098B92}" type="datetimeFigureOut">
              <a:rPr lang="en-GB" smtClean="0"/>
              <a:t>17/04/2018</a:t>
            </a:fld>
            <a:endParaRPr lang="en-GB"/>
          </a:p>
        </p:txBody>
      </p:sp>
      <p:sp>
        <p:nvSpPr>
          <p:cNvPr id="3" name="Tijdelijke aanduiding voor voettekst 2"/>
          <p:cNvSpPr>
            <a:spLocks noGrp="1"/>
          </p:cNvSpPr>
          <p:nvPr>
            <p:ph type="ftr" sz="quarter" idx="11"/>
          </p:nvPr>
        </p:nvSpPr>
        <p:spPr/>
        <p:txBody>
          <a:bodyPr/>
          <a:lstStyle/>
          <a:p>
            <a:endParaRPr lang="en-GB"/>
          </a:p>
        </p:txBody>
      </p:sp>
      <p:sp>
        <p:nvSpPr>
          <p:cNvPr id="4" name="Tijdelijke aanduiding voor dianummer 3"/>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10535077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56629" y="466302"/>
            <a:ext cx="4011087" cy="1632056"/>
          </a:xfrm>
        </p:spPr>
        <p:txBody>
          <a:bodyPr anchor="b"/>
          <a:lstStyle>
            <a:lvl1pPr>
              <a:defRPr sz="3264"/>
            </a:lvl1pPr>
          </a:lstStyle>
          <a:p>
            <a:r>
              <a:rPr lang="nl-NL"/>
              <a:t>Klik om de stijl te bewerken</a:t>
            </a:r>
            <a:endParaRPr lang="en-GB"/>
          </a:p>
        </p:txBody>
      </p:sp>
      <p:sp>
        <p:nvSpPr>
          <p:cNvPr id="3" name="Tijdelijke aanduiding voor inhoud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9CC762B-9333-43E7-A404-48DA23098B92}" type="datetimeFigureOut">
              <a:rPr lang="en-GB" smtClean="0"/>
              <a:t>17/04/2018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8334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4/17/2018</a:t>
            </a:fld>
            <a:endParaRPr lang="en-US" dirty="0"/>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a:t>
            </a:fld>
            <a:endParaRPr lang="en-US" dirty="0"/>
          </a:p>
        </p:txBody>
      </p:sp>
    </p:spTree>
    <p:extLst>
      <p:ext uri="{BB962C8B-B14F-4D97-AF65-F5344CB8AC3E}">
        <p14:creationId xmlns:p14="http://schemas.microsoft.com/office/powerpoint/2010/main" val="36239720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56629" y="466302"/>
            <a:ext cx="4011087" cy="1632056"/>
          </a:xfrm>
        </p:spPr>
        <p:txBody>
          <a:bodyPr anchor="b"/>
          <a:lstStyle>
            <a:lvl1pPr>
              <a:defRPr sz="3264"/>
            </a:lvl1pPr>
          </a:lstStyle>
          <a:p>
            <a:r>
              <a:rPr lang="nl-NL"/>
              <a:t>Klik om de stijl te bewerken</a:t>
            </a:r>
            <a:endParaRPr lang="en-GB"/>
          </a:p>
        </p:txBody>
      </p:sp>
      <p:sp>
        <p:nvSpPr>
          <p:cNvPr id="3" name="Tijdelijke aanduiding voor afbeelding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GB"/>
          </a:p>
        </p:txBody>
      </p:sp>
      <p:sp>
        <p:nvSpPr>
          <p:cNvPr id="4" name="Tijdelijke aanduiding voor tekst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C9CC762B-9333-43E7-A404-48DA23098B92}" type="datetimeFigureOut">
              <a:rPr lang="en-GB" smtClean="0"/>
              <a:t>17/04/2018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3698391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C9CC762B-9333-43E7-A404-48DA23098B92}" type="datetimeFigureOut">
              <a:rPr lang="en-GB" smtClean="0"/>
              <a:t>17/04/2018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364927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899852" y="372395"/>
            <a:ext cx="2681615" cy="5927537"/>
          </a:xfrm>
        </p:spPr>
        <p:txBody>
          <a:bodyPr vert="eaVert"/>
          <a:lstStyle/>
          <a:p>
            <a:r>
              <a:rPr lang="nl-NL"/>
              <a:t>Klik om de stijl te bewerken</a:t>
            </a:r>
            <a:endParaRPr lang="en-GB"/>
          </a:p>
        </p:txBody>
      </p:sp>
      <p:sp>
        <p:nvSpPr>
          <p:cNvPr id="3" name="Tijdelijke aanduiding voor verticale tekst 2"/>
          <p:cNvSpPr>
            <a:spLocks noGrp="1"/>
          </p:cNvSpPr>
          <p:nvPr>
            <p:ph type="body" orient="vert" idx="1"/>
          </p:nvPr>
        </p:nvSpPr>
        <p:spPr>
          <a:xfrm>
            <a:off x="855009" y="372395"/>
            <a:ext cx="7889389" cy="5927537"/>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C9CC762B-9333-43E7-A404-48DA23098B92}" type="datetimeFigureOut">
              <a:rPr lang="en-GB" smtClean="0"/>
              <a:t>17/04/2018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8216E103-0B3E-4585-9AAA-49A8B1311F75}" type="slidenum">
              <a:rPr lang="en-GB" smtClean="0"/>
              <a:t>‹#›</a:t>
            </a:fld>
            <a:endParaRPr lang="en-GB"/>
          </a:p>
        </p:txBody>
      </p:sp>
    </p:spTree>
    <p:extLst>
      <p:ext uri="{BB962C8B-B14F-4D97-AF65-F5344CB8AC3E}">
        <p14:creationId xmlns:p14="http://schemas.microsoft.com/office/powerpoint/2010/main" val="17817772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7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28921"/>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861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499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879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107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621" y="1621"/>
                        <a:ext cx="1619" cy="1619"/>
                      </a:xfrm>
                      <a:prstGeom prst="rect">
                        <a:avLst/>
                      </a:prstGeom>
                    </p:spPr>
                  </p:pic>
                </p:oleObj>
              </mc:Fallback>
            </mc:AlternateContent>
          </a:graphicData>
        </a:graphic>
      </p:graphicFrame>
    </p:spTree>
    <p:extLst>
      <p:ext uri="{BB962C8B-B14F-4D97-AF65-F5344CB8AC3E}">
        <p14:creationId xmlns:p14="http://schemas.microsoft.com/office/powerpoint/2010/main" val="27981603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8688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1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4.xml"/><Relationship Id="rId1" Type="http://schemas.openxmlformats.org/officeDocument/2006/relationships/slideLayout" Target="../slideLayouts/slideLayout30.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31.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6.xml"/><Relationship Id="rId1" Type="http://schemas.openxmlformats.org/officeDocument/2006/relationships/slideLayout" Target="../slideLayouts/slideLayout3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theme" Target="../theme/theme17.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18.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image" Target="../media/image21.emf"/><Relationship Id="rId2" Type="http://schemas.openxmlformats.org/officeDocument/2006/relationships/slideLayout" Target="../slideLayouts/slideLayout53.xml"/><Relationship Id="rId16" Type="http://schemas.openxmlformats.org/officeDocument/2006/relationships/oleObject" Target="../embeddings/oleObject2.bin"/><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ags" Target="../tags/tag2.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vmlDrawing" Target="../drawings/vmlDrawing2.v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19.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1.emf"/><Relationship Id="rId5" Type="http://schemas.openxmlformats.org/officeDocument/2006/relationships/theme" Target="../theme/theme20.xml"/><Relationship Id="rId4" Type="http://schemas.openxmlformats.org/officeDocument/2006/relationships/slideLayout" Target="../slideLayouts/slideLayout85.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1.emf"/><Relationship Id="rId5" Type="http://schemas.openxmlformats.org/officeDocument/2006/relationships/theme" Target="../theme/theme21.xml"/><Relationship Id="rId4" Type="http://schemas.openxmlformats.org/officeDocument/2006/relationships/slideLayout" Target="../slideLayouts/slideLayout89.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90.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image" Target="../media/image1.emf"/><Relationship Id="rId5" Type="http://schemas.openxmlformats.org/officeDocument/2006/relationships/theme" Target="../theme/theme23.xml"/><Relationship Id="rId4" Type="http://schemas.openxmlformats.org/officeDocument/2006/relationships/slideLayout" Target="../slideLayouts/slideLayout94.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4.xml"/><Relationship Id="rId1"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5.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681" r:id="rId2"/>
    <p:sldLayoutId id="2147485902" r:id="rId3"/>
    <p:sldLayoutId id="2147485903" r:id="rId4"/>
    <p:sldLayoutId id="2147485904" r:id="rId5"/>
    <p:sldLayoutId id="2147485905" r:id="rId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63249504"/>
      </p:ext>
    </p:extLst>
  </p:cSld>
  <p:clrMap bg1="lt1" tx1="dk1" bg2="lt2" tx2="dk2" accent1="accent1" accent2="accent2" accent3="accent3" accent4="accent4" accent5="accent5" accent6="accent6" hlink="hlink" folHlink="folHlink"/>
  <p:sldLayoutIdLst>
    <p:sldLayoutId id="2147485715" r:id="rId1"/>
    <p:sldLayoutId id="2147485719" r:id="rId2"/>
    <p:sldLayoutId id="214748572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sldLayoutIdLst>
    <p:sldLayoutId id="2147485911" r:id="rId1"/>
  </p:sldLayoutIdLst>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5"/>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3" name="think-cell Slide" r:id="rId16" imgW="270" imgH="270" progId="TCLayout.ActiveDocument.1">
                  <p:embed/>
                </p:oleObj>
              </mc:Choice>
              <mc:Fallback>
                <p:oleObj name="think-cell Slide" r:id="rId16" imgW="270" imgH="270" progId="TCLayout.ActiveDocument.1">
                  <p:embed/>
                  <p:pic>
                    <p:nvPicPr>
                      <p:cNvPr id="7" name="Object 6" hidden="1"/>
                      <p:cNvPicPr/>
                      <p:nvPr/>
                    </p:nvPicPr>
                    <p:blipFill>
                      <a:blip r:embed="rId17"/>
                      <a:stretch>
                        <a:fillRect/>
                      </a:stretch>
                    </p:blipFill>
                    <p:spPr>
                      <a:xfrm>
                        <a:off x="1621" y="1621"/>
                        <a:ext cx="1619" cy="1619"/>
                      </a:xfrm>
                      <a:prstGeom prst="rect">
                        <a:avLst/>
                      </a:prstGeom>
                    </p:spPr>
                  </p:pic>
                </p:oleObj>
              </mc:Fallback>
            </mc:AlternateContent>
          </a:graphicData>
        </a:graphic>
      </p:graphicFrame>
      <p:sp>
        <p:nvSpPr>
          <p:cNvPr id="2" name="Tijdelijke aanduiding voor titel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nl-NL" dirty="0"/>
              <a:t>Klik om de stijl te bewerken</a:t>
            </a:r>
            <a:endParaRPr lang="en-GB" dirty="0"/>
          </a:p>
        </p:txBody>
      </p:sp>
      <p:sp>
        <p:nvSpPr>
          <p:cNvPr id="3" name="Tijdelijke aanduiding voor tekst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4" name="Tijdelijke aanduiding voor datum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latin typeface="Arial" panose="020B0604020202020204" pitchFamily="34" charset="0"/>
              </a:defRPr>
            </a:lvl1pPr>
          </a:lstStyle>
          <a:p>
            <a:fld id="{C9CC762B-9333-43E7-A404-48DA23098B92}" type="datetimeFigureOut">
              <a:rPr lang="en-GB" smtClean="0"/>
              <a:pPr/>
              <a:t>17/04/2018</a:t>
            </a:fld>
            <a:endParaRPr lang="en-GB" dirty="0"/>
          </a:p>
        </p:txBody>
      </p:sp>
      <p:sp>
        <p:nvSpPr>
          <p:cNvPr id="5" name="Tijdelijke aanduiding voor voettekst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latin typeface="Arial" panose="020B0604020202020204" pitchFamily="34" charset="0"/>
              </a:defRPr>
            </a:lvl1pPr>
          </a:lstStyle>
          <a:p>
            <a:endParaRPr lang="en-GB" dirty="0"/>
          </a:p>
        </p:txBody>
      </p:sp>
      <p:sp>
        <p:nvSpPr>
          <p:cNvPr id="6" name="Tijdelijke aanduiding voor dianumm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latin typeface="Arial" panose="020B0604020202020204" pitchFamily="34" charset="0"/>
              </a:defRPr>
            </a:lvl1pPr>
          </a:lstStyle>
          <a:p>
            <a:fld id="{8216E103-0B3E-4585-9AAA-49A8B1311F75}" type="slidenum">
              <a:rPr lang="en-GB" smtClean="0"/>
              <a:pPr/>
              <a:t>‹#›</a:t>
            </a:fld>
            <a:endParaRPr lang="en-GB" dirty="0"/>
          </a:p>
        </p:txBody>
      </p:sp>
    </p:spTree>
    <p:extLst>
      <p:ext uri="{BB962C8B-B14F-4D97-AF65-F5344CB8AC3E}">
        <p14:creationId xmlns:p14="http://schemas.microsoft.com/office/powerpoint/2010/main" val="4272425124"/>
      </p:ext>
    </p:extLst>
  </p:cSld>
  <p:clrMap bg1="lt1" tx1="dk1" bg2="lt2" tx2="dk2" accent1="accent1" accent2="accent2" accent3="accent3" accent4="accent4" accent5="accent5" accent6="accent6" hlink="hlink" folHlink="folHlink"/>
  <p:sldLayoutIdLst>
    <p:sldLayoutId id="2147485938" r:id="rId1"/>
    <p:sldLayoutId id="2147485939" r:id="rId2"/>
    <p:sldLayoutId id="2147485940" r:id="rId3"/>
    <p:sldLayoutId id="2147485941" r:id="rId4"/>
    <p:sldLayoutId id="2147485942" r:id="rId5"/>
    <p:sldLayoutId id="2147485943" r:id="rId6"/>
    <p:sldLayoutId id="2147485944" r:id="rId7"/>
    <p:sldLayoutId id="2147485945" r:id="rId8"/>
    <p:sldLayoutId id="2147485946" r:id="rId9"/>
    <p:sldLayoutId id="2147485947" r:id="rId10"/>
    <p:sldLayoutId id="2147485948" r:id="rId11"/>
    <p:sldLayoutId id="2147485949" r:id="rId12"/>
  </p:sldLayoutIdLst>
  <p:txStyles>
    <p:titleStyle>
      <a:lvl1pPr algn="l" defTabSz="932418" rtl="0" eaLnBrk="1" latinLnBrk="0" hangingPunct="1">
        <a:lnSpc>
          <a:spcPct val="90000"/>
        </a:lnSpc>
        <a:spcBef>
          <a:spcPct val="0"/>
        </a:spcBef>
        <a:buNone/>
        <a:defRPr sz="4488" kern="1200">
          <a:solidFill>
            <a:schemeClr val="tx1"/>
          </a:solidFill>
          <a:latin typeface="Arial" panose="020B0604020202020204" pitchFamily="34" charset="0"/>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Arial" panose="020B0604020202020204" pitchFamily="34" charset="0"/>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Arial" panose="020B0604020202020204" pitchFamily="34" charset="0"/>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Arial" panose="020B0604020202020204" pitchFamily="34" charset="0"/>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Arial" panose="020B0604020202020204" pitchFamily="34" charset="0"/>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Arial" panose="020B0604020202020204" pitchFamily="34" charset="0"/>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nl-NL"/>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64417396"/>
      </p:ext>
    </p:extLst>
  </p:cSld>
  <p:clrMap bg1="lt1" tx1="dk1" bg2="lt2" tx2="dk2" accent1="accent1" accent2="accent2" accent3="accent3" accent4="accent4" accent5="accent5" accent6="accent6" hlink="hlink" folHlink="folHlink"/>
  <p:sldLayoutIdLst>
    <p:sldLayoutId id="2147485976" r:id="rId1"/>
    <p:sldLayoutId id="2147485977" r:id="rId2"/>
    <p:sldLayoutId id="2147485978" r:id="rId3"/>
    <p:sldLayoutId id="2147485980"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292632306"/>
      </p:ext>
    </p:extLst>
  </p:cSld>
  <p:clrMap bg1="dk1" tx1="lt1" bg2="dk2" tx2="lt2" accent1="accent1" accent2="accent2" accent3="accent3" accent4="accent4" accent5="accent5" accent6="accent6" hlink="hlink" folHlink="folHlink"/>
  <p:sldLayoutIdLst>
    <p:sldLayoutId id="2147485991"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6FDEF-F13B-495A-9224-3BE6DEDBE1B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75043B-00A8-4604-ABFB-B71A51A505C6}"/>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A4897-FA84-4CAB-9A94-369C81D5CC9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167DD9F9-6DE6-4A54-AFE7-D707CEDCD9E4}" type="datetimeFigureOut">
              <a:rPr lang="en-US" smtClean="0"/>
              <a:t>4/17/2018</a:t>
            </a:fld>
            <a:endParaRPr lang="en-US" dirty="0"/>
          </a:p>
        </p:txBody>
      </p:sp>
      <p:sp>
        <p:nvSpPr>
          <p:cNvPr id="5" name="Footer Placeholder 4">
            <a:extLst>
              <a:ext uri="{FF2B5EF4-FFF2-40B4-BE49-F238E27FC236}">
                <a16:creationId xmlns:a16="http://schemas.microsoft.com/office/drawing/2014/main" id="{BD964F07-0E93-4A14-A3D3-28B439B4D787}"/>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C72F4E-43BD-4FF1-BC3D-162F126199B2}"/>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205F93D-9741-4ACA-B0D9-8650B81308FD}" type="slidenum">
              <a:rPr lang="en-US" smtClean="0"/>
              <a:t>‹#›</a:t>
            </a:fld>
            <a:endParaRPr lang="en-US" dirty="0"/>
          </a:p>
        </p:txBody>
      </p:sp>
    </p:spTree>
    <p:extLst>
      <p:ext uri="{BB962C8B-B14F-4D97-AF65-F5344CB8AC3E}">
        <p14:creationId xmlns:p14="http://schemas.microsoft.com/office/powerpoint/2010/main" val="577345983"/>
      </p:ext>
    </p:extLst>
  </p:cSld>
  <p:clrMap bg1="lt1" tx1="dk1" bg2="lt2" tx2="dk2" accent1="accent1" accent2="accent2" accent3="accent3" accent4="accent4" accent5="accent5" accent6="accent6" hlink="hlink" folHlink="folHlink"/>
  <p:sldLayoutIdLst>
    <p:sldLayoutId id="2147485232" r:id="rId1"/>
    <p:sldLayoutId id="2147485243" r:id="rId2"/>
    <p:sldLayoutId id="2147485907" r:id="rId3"/>
    <p:sldLayoutId id="2147485908" r:id="rId4"/>
    <p:sldLayoutId id="2147485909" r:id="rId5"/>
    <p:sldLayoutId id="2147485915" r:id="rId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 Id="rId9" Type="http://schemas.openxmlformats.org/officeDocument/2006/relationships/image" Target="../media/image45.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emf"/><Relationship Id="rId3" Type="http://schemas.openxmlformats.org/officeDocument/2006/relationships/image" Target="../media/image40.png"/><Relationship Id="rId7" Type="http://schemas.openxmlformats.org/officeDocument/2006/relationships/image" Target="../media/image49.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29.png"/><Relationship Id="rId9" Type="http://schemas.openxmlformats.org/officeDocument/2006/relationships/image" Target="../media/image42.png"/><Relationship Id="rId14" Type="http://schemas.openxmlformats.org/officeDocument/2006/relationships/image" Target="../media/image44.emf"/></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png"/><Relationship Id="rId18" Type="http://schemas.openxmlformats.org/officeDocument/2006/relationships/image" Target="../media/image45.jpeg"/><Relationship Id="rId3" Type="http://schemas.openxmlformats.org/officeDocument/2006/relationships/image" Target="../media/image28.png"/><Relationship Id="rId7" Type="http://schemas.openxmlformats.org/officeDocument/2006/relationships/image" Target="../media/image47.png"/><Relationship Id="rId12" Type="http://schemas.openxmlformats.org/officeDocument/2006/relationships/image" Target="../media/image42.png"/><Relationship Id="rId17" Type="http://schemas.openxmlformats.org/officeDocument/2006/relationships/image" Target="../media/image44.emf"/><Relationship Id="rId2" Type="http://schemas.openxmlformats.org/officeDocument/2006/relationships/notesSlide" Target="../notesSlides/notesSlide13.xml"/><Relationship Id="rId16" Type="http://schemas.openxmlformats.org/officeDocument/2006/relationships/image" Target="../media/image53.emf"/><Relationship Id="rId20" Type="http://schemas.openxmlformats.org/officeDocument/2006/relationships/image" Target="../media/image32.sv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50.png"/><Relationship Id="rId5" Type="http://schemas.openxmlformats.org/officeDocument/2006/relationships/image" Target="../media/image29.png"/><Relationship Id="rId15" Type="http://schemas.openxmlformats.org/officeDocument/2006/relationships/image" Target="../media/image43.png"/><Relationship Id="rId10" Type="http://schemas.openxmlformats.org/officeDocument/2006/relationships/image" Target="../media/image49.png"/><Relationship Id="rId19"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41.pn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docs.microsoft.com/en-us/azure/machine-learning/" TargetMode="External"/><Relationship Id="rId5" Type="http://schemas.openxmlformats.org/officeDocument/2006/relationships/hyperlink" Target="https://azure.microsoft.com/en-us/services/cognitive-services/text-analytics/" TargetMode="External"/><Relationship Id="rId4" Type="http://schemas.openxmlformats.org/officeDocument/2006/relationships/hyperlink" Target="https://labs.cognitive.microsoft.com/en-us/project-local-insigh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docs.microsoft.com/en-us/azure/data-lake-store/" TargetMode="External"/><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hyperlink" Target="https://docs.microsoft.com/en-us/azure/event-hubs/" TargetMode="External"/><Relationship Id="rId4" Type="http://schemas.openxmlformats.org/officeDocument/2006/relationships/hyperlink" Target="https://docs.microsoft.com/en-us/azure/azure-functions/"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docs.microsoft.com/en-us/azure/azure-databricks/" TargetMode="External"/><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docs.microsoft.com/en-us/azure/data-lake-analytics/" TargetMode="External"/><Relationship Id="rId4" Type="http://schemas.openxmlformats.org/officeDocument/2006/relationships/hyperlink" Target="https://docs.microsoft.com/en-ca/azure/hdinsigh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emf"/><Relationship Id="rId4" Type="http://schemas.openxmlformats.org/officeDocument/2006/relationships/image" Target="../media/image72.png"/><Relationship Id="rId9" Type="http://schemas.openxmlformats.org/officeDocument/2006/relationships/image" Target="../media/image77.emf"/></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84.jp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7.xml"/><Relationship Id="rId1" Type="http://schemas.openxmlformats.org/officeDocument/2006/relationships/slideLayout" Target="../slideLayouts/slideLayout93.xml"/><Relationship Id="rId5" Type="http://schemas.openxmlformats.org/officeDocument/2006/relationships/image" Target="../media/image87.jpeg"/><Relationship Id="rId4" Type="http://schemas.openxmlformats.org/officeDocument/2006/relationships/image" Target="../media/image86.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hyperlink" Target="http://aka.ms/mr"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image" Target="../media/image92.jpe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96.emf"/></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58.xml"/><Relationship Id="rId5" Type="http://schemas.microsoft.com/office/2007/relationships/hdphoto" Target="../media/hdphoto2.wdp"/><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63.xml"/><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6.xml"/><Relationship Id="rId1" Type="http://schemas.openxmlformats.org/officeDocument/2006/relationships/slideLayout" Target="../slideLayouts/slideLayout78.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jpe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sv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44.xml.rels><?xml version="1.0" encoding="UTF-8" standalone="yes"?>
<Relationships xmlns="http://schemas.openxmlformats.org/package/2006/relationships"><Relationship Id="rId8" Type="http://schemas.openxmlformats.org/officeDocument/2006/relationships/hyperlink" Target="https://azure.microsoft.com/en-us/blog/introducing-azure-availability-zones-for-resiliency-and-high-availability/" TargetMode="External"/><Relationship Id="rId3" Type="http://schemas.openxmlformats.org/officeDocument/2006/relationships/hyperlink" Target="https://blog.linkedin.com/2018/january/11/linkedin-data-reveals-the-most-promising-jobs-and-in-demand-skills-2018" TargetMode="External"/><Relationship Id="rId7" Type="http://schemas.openxmlformats.org/officeDocument/2006/relationships/hyperlink" Target="https://azure.microsoft.com/en-us/overview/trusted-cloud/"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hyperlink" Target="http://www.zdnet.com/article/microsoft-says-40-percent-of-all-vms-in-azure-now-are-running-linux/" TargetMode="External"/><Relationship Id="rId5" Type="http://schemas.openxmlformats.org/officeDocument/2006/relationships/hyperlink" Target="http://www.paysa.com/salaries/artificial-intelligence-engineer--t" TargetMode="External"/><Relationship Id="rId4" Type="http://schemas.openxmlformats.org/officeDocument/2006/relationships/hyperlink" Target="http://www.glassdoor.com/Salaries/data-scientist-salary-SRCH_KO0,14.htm" TargetMode="External"/><Relationship Id="rId9" Type="http://schemas.openxmlformats.org/officeDocument/2006/relationships/hyperlink" Target="https://msdn.microsoft.com/en-us/magazine/mt814801.aspx"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hyperlink" Target="https://azure.microsoft.com/en-us/services/cognitive-services/" TargetMode="External"/><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ext Placeholder 4"/>
          <p:cNvSpPr>
            <a:spLocks noGrp="1"/>
          </p:cNvSpPr>
          <p:nvPr>
            <p:ph type="body" sz="quarter" idx="14"/>
          </p:nvPr>
        </p:nvSpPr>
        <p:spPr>
          <a:xfrm>
            <a:off x="356177" y="3116262"/>
            <a:ext cx="10510260" cy="1828800"/>
          </a:xfrm>
        </p:spPr>
        <p:txBody>
          <a:bodyPr/>
          <a:lstStyle/>
          <a:p>
            <a:pPr lvl="0"/>
            <a:r>
              <a:rPr lang="en-US" dirty="0">
                <a:gradFill>
                  <a:gsLst>
                    <a:gs pos="20130">
                      <a:srgbClr val="FFFFFF"/>
                    </a:gs>
                    <a:gs pos="57576">
                      <a:srgbClr val="FFFFFF"/>
                    </a:gs>
                  </a:gsLst>
                  <a:lin ang="5400000" scaled="0"/>
                </a:gradFill>
              </a:rPr>
              <a:t>University of Washington</a:t>
            </a:r>
          </a:p>
          <a:p>
            <a:pPr lvl="0"/>
            <a:r>
              <a:rPr lang="en-US" dirty="0">
                <a:gradFill>
                  <a:gsLst>
                    <a:gs pos="20130">
                      <a:srgbClr val="FFFFFF"/>
                    </a:gs>
                    <a:gs pos="57576">
                      <a:srgbClr val="FFFFFF"/>
                    </a:gs>
                  </a:gsLst>
                  <a:lin ang="5400000" scaled="0"/>
                </a:gradFill>
              </a:rPr>
              <a:t>April 17, 2018 </a:t>
            </a:r>
          </a:p>
        </p:txBody>
      </p:sp>
      <p:sp>
        <p:nvSpPr>
          <p:cNvPr id="7" name="Title 3"/>
          <p:cNvSpPr>
            <a:spLocks noGrp="1"/>
          </p:cNvSpPr>
          <p:nvPr>
            <p:ph type="title"/>
          </p:nvPr>
        </p:nvSpPr>
        <p:spPr>
          <a:xfrm>
            <a:off x="356177" y="2053619"/>
            <a:ext cx="8716898" cy="1062286"/>
          </a:xfrm>
        </p:spPr>
        <p:txBody>
          <a:bodyPr/>
          <a:lstStyle/>
          <a:p>
            <a:r>
              <a:rPr lang="en-US" sz="6600" dirty="0">
                <a:solidFill>
                  <a:schemeClr val="tx1"/>
                </a:solidFill>
              </a:rPr>
              <a:t>Azure University Tour</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1" name="Table 10">
            <a:extLst>
              <a:ext uri="{FF2B5EF4-FFF2-40B4-BE49-F238E27FC236}">
                <a16:creationId xmlns:a16="http://schemas.microsoft.com/office/drawing/2014/main" id="{E9C870A0-C5F6-4582-B394-F52B2249F0C7}"/>
              </a:ext>
            </a:extLst>
          </p:cNvPr>
          <p:cNvGraphicFramePr>
            <a:graphicFrameLocks noGrp="1"/>
          </p:cNvGraphicFramePr>
          <p:nvPr>
            <p:extLst>
              <p:ext uri="{D42A27DB-BD31-4B8C-83A1-F6EECF244321}">
                <p14:modId xmlns:p14="http://schemas.microsoft.com/office/powerpoint/2010/main" val="3269161190"/>
              </p:ext>
            </p:extLst>
          </p:nvPr>
        </p:nvGraphicFramePr>
        <p:xfrm>
          <a:off x="427037" y="4716462"/>
          <a:ext cx="11582400" cy="1837692"/>
        </p:xfrm>
        <a:graphic>
          <a:graphicData uri="http://schemas.openxmlformats.org/drawingml/2006/table">
            <a:tbl>
              <a:tblPr/>
              <a:tblGrid>
                <a:gridCol w="2743200">
                  <a:extLst>
                    <a:ext uri="{9D8B030D-6E8A-4147-A177-3AD203B41FA5}">
                      <a16:colId xmlns:a16="http://schemas.microsoft.com/office/drawing/2014/main" val="472097797"/>
                    </a:ext>
                  </a:extLst>
                </a:gridCol>
                <a:gridCol w="8839200">
                  <a:extLst>
                    <a:ext uri="{9D8B030D-6E8A-4147-A177-3AD203B41FA5}">
                      <a16:colId xmlns:a16="http://schemas.microsoft.com/office/drawing/2014/main" val="3384092538"/>
                    </a:ext>
                  </a:extLst>
                </a:gridCol>
              </a:tblGrid>
              <a:tr h="0">
                <a:tc>
                  <a:txBody>
                    <a:bodyPr/>
                    <a:lstStyle/>
                    <a:p>
                      <a:pPr algn="l">
                        <a:lnSpc>
                          <a:spcPts val="1400"/>
                        </a:lnSpc>
                      </a:pPr>
                      <a:r>
                        <a:rPr lang="en-US" sz="1800" b="0" dirty="0">
                          <a:solidFill>
                            <a:schemeClr val="tx1"/>
                          </a:solidFill>
                          <a:effectLst/>
                          <a:latin typeface="Segoe UI Light"/>
                          <a:cs typeface="Segoe UI Light"/>
                        </a:rPr>
                        <a:t>10:45AM – 11:00AM</a:t>
                      </a:r>
                    </a:p>
                  </a:txBody>
                  <a:tcPr marL="137160" marR="137160" marT="137160" marB="137160" anchor="ctr">
                    <a:lnL>
                      <a:noFill/>
                    </a:lnL>
                    <a:lnR>
                      <a:noFill/>
                    </a:lnR>
                    <a:lnT>
                      <a:noFill/>
                    </a:lnT>
                    <a:lnB>
                      <a:noFill/>
                    </a:lnB>
                    <a:noFill/>
                  </a:tcPr>
                </a:tc>
                <a:tc>
                  <a:txBody>
                    <a:bodyPr/>
                    <a:lstStyle/>
                    <a:p>
                      <a:pPr algn="l">
                        <a:lnSpc>
                          <a:spcPts val="1400"/>
                        </a:lnSpc>
                      </a:pPr>
                      <a:r>
                        <a:rPr lang="en-US" sz="1800" b="0" dirty="0">
                          <a:solidFill>
                            <a:schemeClr val="tx1"/>
                          </a:solidFill>
                          <a:effectLst/>
                          <a:latin typeface="Segoe UI Light"/>
                          <a:cs typeface="Segoe UI Light"/>
                        </a:rPr>
                        <a:t>Registration and check-in</a:t>
                      </a:r>
                    </a:p>
                  </a:txBody>
                  <a:tcPr marL="137160" marR="137160" marT="137160" marB="137160" anchor="ctr">
                    <a:lnL>
                      <a:noFill/>
                    </a:lnL>
                    <a:lnR>
                      <a:noFill/>
                    </a:lnR>
                    <a:lnT>
                      <a:noFill/>
                    </a:lnT>
                    <a:lnB>
                      <a:noFill/>
                    </a:lnB>
                    <a:noFill/>
                  </a:tcPr>
                </a:tc>
                <a:extLst>
                  <a:ext uri="{0D108BD9-81ED-4DB2-BD59-A6C34878D82A}">
                    <a16:rowId xmlns:a16="http://schemas.microsoft.com/office/drawing/2014/main" val="1671908657"/>
                  </a:ext>
                </a:extLst>
              </a:tr>
              <a:tr h="0">
                <a:tc>
                  <a:txBody>
                    <a:bodyPr/>
                    <a:lstStyle/>
                    <a:p>
                      <a:pPr algn="l">
                        <a:lnSpc>
                          <a:spcPts val="1400"/>
                        </a:lnSpc>
                      </a:pPr>
                      <a:r>
                        <a:rPr lang="en-US" sz="1800" b="0" dirty="0">
                          <a:solidFill>
                            <a:schemeClr val="tx1"/>
                          </a:solidFill>
                          <a:effectLst/>
                          <a:latin typeface="Segoe UI Light"/>
                          <a:cs typeface="Segoe UI Light"/>
                        </a:rPr>
                        <a:t>11:00AM – 12:15PM</a:t>
                      </a:r>
                    </a:p>
                  </a:txBody>
                  <a:tcPr marL="137160" marR="137160" marT="137160" marB="137160" anchor="ctr">
                    <a:lnL>
                      <a:noFill/>
                    </a:lnL>
                    <a:lnR>
                      <a:noFill/>
                    </a:lnR>
                    <a:lnT>
                      <a:noFill/>
                    </a:lnT>
                    <a:lnB>
                      <a:noFill/>
                    </a:lnB>
                    <a:noFill/>
                  </a:tcPr>
                </a:tc>
                <a:tc>
                  <a:txBody>
                    <a:bodyPr/>
                    <a:lstStyle/>
                    <a:p>
                      <a:pPr algn="l">
                        <a:lnSpc>
                          <a:spcPts val="1400"/>
                        </a:lnSpc>
                      </a:pPr>
                      <a:r>
                        <a:rPr lang="en-US" sz="1800" b="0" dirty="0">
                          <a:solidFill>
                            <a:schemeClr val="tx1"/>
                          </a:solidFill>
                          <a:effectLst/>
                          <a:latin typeface="Segoe UI Light"/>
                          <a:cs typeface="Segoe UI Light"/>
                        </a:rPr>
                        <a:t>Keynote presentation with Azure demos &amp; use case stories</a:t>
                      </a:r>
                    </a:p>
                  </a:txBody>
                  <a:tcPr marL="137160" marR="137160" marT="137160" marB="137160" anchor="ctr">
                    <a:lnL>
                      <a:noFill/>
                    </a:lnL>
                    <a:lnR>
                      <a:noFill/>
                    </a:lnR>
                    <a:lnT>
                      <a:noFill/>
                    </a:lnT>
                    <a:lnB>
                      <a:noFill/>
                    </a:lnB>
                    <a:noFill/>
                  </a:tcPr>
                </a:tc>
                <a:extLst>
                  <a:ext uri="{0D108BD9-81ED-4DB2-BD59-A6C34878D82A}">
                    <a16:rowId xmlns:a16="http://schemas.microsoft.com/office/drawing/2014/main" val="924627438"/>
                  </a:ext>
                </a:extLst>
              </a:tr>
              <a:tr h="0">
                <a:tc>
                  <a:txBody>
                    <a:bodyPr/>
                    <a:lstStyle/>
                    <a:p>
                      <a:pPr algn="l">
                        <a:lnSpc>
                          <a:spcPts val="1400"/>
                        </a:lnSpc>
                      </a:pPr>
                      <a:r>
                        <a:rPr lang="en-US" sz="1800" b="0" dirty="0">
                          <a:solidFill>
                            <a:schemeClr val="tx1"/>
                          </a:solidFill>
                          <a:effectLst/>
                          <a:latin typeface="Segoe UI Light"/>
                          <a:cs typeface="Segoe UI Light"/>
                        </a:rPr>
                        <a:t>12:15PM – 12:35PM</a:t>
                      </a:r>
                    </a:p>
                  </a:txBody>
                  <a:tcPr marL="137160" marR="137160" marT="137160" marB="137160" anchor="ctr">
                    <a:lnL>
                      <a:noFill/>
                    </a:lnL>
                    <a:lnR>
                      <a:noFill/>
                    </a:lnR>
                    <a:lnT>
                      <a:noFill/>
                    </a:lnT>
                    <a:lnB>
                      <a:noFill/>
                    </a:lnB>
                    <a:noFill/>
                  </a:tcPr>
                </a:tc>
                <a:tc>
                  <a:txBody>
                    <a:bodyPr/>
                    <a:lstStyle/>
                    <a:p>
                      <a:pPr algn="l">
                        <a:lnSpc>
                          <a:spcPts val="1400"/>
                        </a:lnSpc>
                      </a:pPr>
                      <a:r>
                        <a:rPr lang="en-US" sz="1800" b="0" dirty="0">
                          <a:solidFill>
                            <a:schemeClr val="tx1"/>
                          </a:solidFill>
                          <a:effectLst/>
                          <a:latin typeface="Segoe UI Light"/>
                          <a:cs typeface="Segoe UI Light"/>
                        </a:rPr>
                        <a:t>Break</a:t>
                      </a:r>
                    </a:p>
                  </a:txBody>
                  <a:tcPr marL="137160" marR="137160" marT="137160" marB="137160" anchor="ctr">
                    <a:lnL>
                      <a:noFill/>
                    </a:lnL>
                    <a:lnR>
                      <a:noFill/>
                    </a:lnR>
                    <a:lnT>
                      <a:noFill/>
                    </a:lnT>
                    <a:lnB>
                      <a:noFill/>
                    </a:lnB>
                    <a:noFill/>
                  </a:tcPr>
                </a:tc>
                <a:extLst>
                  <a:ext uri="{0D108BD9-81ED-4DB2-BD59-A6C34878D82A}">
                    <a16:rowId xmlns:a16="http://schemas.microsoft.com/office/drawing/2014/main" val="3976552213"/>
                  </a:ext>
                </a:extLst>
              </a:tr>
              <a:tr h="0">
                <a:tc>
                  <a:txBody>
                    <a:bodyPr/>
                    <a:lstStyle/>
                    <a:p>
                      <a:pPr algn="l">
                        <a:lnSpc>
                          <a:spcPts val="1400"/>
                        </a:lnSpc>
                      </a:pPr>
                      <a:r>
                        <a:rPr lang="en-US" sz="1800" b="0" dirty="0">
                          <a:solidFill>
                            <a:schemeClr val="tx1"/>
                          </a:solidFill>
                          <a:effectLst/>
                          <a:latin typeface="Segoe UI Light"/>
                          <a:cs typeface="Segoe UI Light"/>
                        </a:rPr>
                        <a:t>12:35PM – 2:05PM</a:t>
                      </a:r>
                    </a:p>
                  </a:txBody>
                  <a:tcPr marL="137160" marR="137160" marT="137160" marB="137160" anchor="ctr">
                    <a:lnL>
                      <a:noFill/>
                    </a:lnL>
                    <a:lnR>
                      <a:noFill/>
                    </a:lnR>
                    <a:lnT>
                      <a:noFill/>
                    </a:lnT>
                    <a:lnB>
                      <a:noFill/>
                    </a:lnB>
                    <a:noFill/>
                  </a:tcPr>
                </a:tc>
                <a:tc>
                  <a:txBody>
                    <a:bodyPr/>
                    <a:lstStyle/>
                    <a:p>
                      <a:pPr algn="l">
                        <a:lnSpc>
                          <a:spcPts val="1400"/>
                        </a:lnSpc>
                      </a:pPr>
                      <a:r>
                        <a:rPr lang="en-US" sz="1800" b="0" dirty="0">
                          <a:solidFill>
                            <a:schemeClr val="tx1"/>
                          </a:solidFill>
                          <a:effectLst/>
                          <a:latin typeface="Segoe UI Light"/>
                          <a:cs typeface="Segoe UI Light"/>
                        </a:rPr>
                        <a:t>Hands-on challenges</a:t>
                      </a:r>
                    </a:p>
                  </a:txBody>
                  <a:tcPr marL="137160" marR="137160" marT="137160" marB="137160" anchor="ctr">
                    <a:lnL>
                      <a:noFill/>
                    </a:lnL>
                    <a:lnR>
                      <a:noFill/>
                    </a:lnR>
                    <a:lnT>
                      <a:noFill/>
                    </a:lnT>
                    <a:lnB>
                      <a:noFill/>
                    </a:lnB>
                    <a:noFill/>
                  </a:tcPr>
                </a:tc>
                <a:extLst>
                  <a:ext uri="{0D108BD9-81ED-4DB2-BD59-A6C34878D82A}">
                    <a16:rowId xmlns:a16="http://schemas.microsoft.com/office/drawing/2014/main" val="3268805341"/>
                  </a:ext>
                </a:extLst>
              </a:tr>
            </a:tbl>
          </a:graphicData>
        </a:graphic>
      </p:graphicFrame>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p:cNvSpPr/>
          <p:nvPr/>
        </p:nvSpPr>
        <p:spPr bwMode="auto">
          <a:xfrm>
            <a:off x="7513637" y="1744662"/>
            <a:ext cx="4572000" cy="4343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427037" y="4030662"/>
            <a:ext cx="6934200" cy="2057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What if I want to train my own models?</a:t>
            </a:r>
          </a:p>
        </p:txBody>
      </p:sp>
      <p:sp>
        <p:nvSpPr>
          <p:cNvPr id="13" name="TextBox 12"/>
          <p:cNvSpPr txBox="1"/>
          <p:nvPr/>
        </p:nvSpPr>
        <p:spPr>
          <a:xfrm>
            <a:off x="427037" y="5408927"/>
            <a:ext cx="1087822"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Data</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Lake</a:t>
            </a:r>
          </a:p>
        </p:txBody>
      </p:sp>
      <p:sp>
        <p:nvSpPr>
          <p:cNvPr id="14" name="TextBox 13"/>
          <p:cNvSpPr txBox="1"/>
          <p:nvPr/>
        </p:nvSpPr>
        <p:spPr>
          <a:xfrm>
            <a:off x="1240894" y="5408927"/>
            <a:ext cx="1257734"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SQL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Server</a:t>
            </a:r>
          </a:p>
        </p:txBody>
      </p:sp>
      <p:sp>
        <p:nvSpPr>
          <p:cNvPr id="15" name="TextBox 14"/>
          <p:cNvSpPr txBox="1"/>
          <p:nvPr/>
        </p:nvSpPr>
        <p:spPr>
          <a:xfrm>
            <a:off x="2286672" y="5408927"/>
            <a:ext cx="1188365"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Cosmos</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DB</a:t>
            </a:r>
          </a:p>
        </p:txBody>
      </p:sp>
      <p:sp>
        <p:nvSpPr>
          <p:cNvPr id="17" name="TextBox 16"/>
          <p:cNvSpPr txBox="1"/>
          <p:nvPr/>
        </p:nvSpPr>
        <p:spPr>
          <a:xfrm>
            <a:off x="4747834" y="5408927"/>
            <a:ext cx="1318003"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Data science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virtual machine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(DSVM)</a:t>
            </a:r>
          </a:p>
        </p:txBody>
      </p:sp>
      <p:sp>
        <p:nvSpPr>
          <p:cNvPr id="23" name="TextBox 22"/>
          <p:cNvSpPr txBox="1"/>
          <p:nvPr/>
        </p:nvSpPr>
        <p:spPr>
          <a:xfrm>
            <a:off x="7513637" y="3040062"/>
            <a:ext cx="1234126"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Machine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Learning Studio</a:t>
            </a:r>
          </a:p>
        </p:txBody>
      </p:sp>
      <p:sp>
        <p:nvSpPr>
          <p:cNvPr id="24" name="TextBox 23"/>
          <p:cNvSpPr txBox="1"/>
          <p:nvPr/>
        </p:nvSpPr>
        <p:spPr>
          <a:xfrm>
            <a:off x="8732837" y="3040062"/>
            <a:ext cx="1093056"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ML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Workbench</a:t>
            </a:r>
          </a:p>
        </p:txBody>
      </p:sp>
      <p:sp>
        <p:nvSpPr>
          <p:cNvPr id="26" name="TextBox 25"/>
          <p:cNvSpPr txBox="1"/>
          <p:nvPr/>
        </p:nvSpPr>
        <p:spPr>
          <a:xfrm>
            <a:off x="11018837" y="3040062"/>
            <a:ext cx="1043727"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Notebooks</a:t>
            </a:r>
          </a:p>
        </p:txBody>
      </p:sp>
      <p:sp>
        <p:nvSpPr>
          <p:cNvPr id="27" name="TextBox 26"/>
          <p:cNvSpPr txBox="1"/>
          <p:nvPr/>
        </p:nvSpPr>
        <p:spPr>
          <a:xfrm>
            <a:off x="9040771" y="1668462"/>
            <a:ext cx="1517733"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Tools</a:t>
            </a:r>
          </a:p>
        </p:txBody>
      </p:sp>
      <p:sp>
        <p:nvSpPr>
          <p:cNvPr id="31" name="TextBox 30"/>
          <p:cNvSpPr txBox="1"/>
          <p:nvPr/>
        </p:nvSpPr>
        <p:spPr>
          <a:xfrm>
            <a:off x="2518903" y="3954462"/>
            <a:ext cx="2750468"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Infrastructure</a:t>
            </a:r>
          </a:p>
        </p:txBody>
      </p:sp>
      <p:sp>
        <p:nvSpPr>
          <p:cNvPr id="32" name="TextBox 31"/>
          <p:cNvSpPr txBox="1"/>
          <p:nvPr/>
        </p:nvSpPr>
        <p:spPr>
          <a:xfrm>
            <a:off x="1269078" y="4487862"/>
            <a:ext cx="1254189"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ON DATA</a:t>
            </a:r>
          </a:p>
        </p:txBody>
      </p:sp>
      <p:sp>
        <p:nvSpPr>
          <p:cNvPr id="33" name="TextBox 32"/>
          <p:cNvSpPr txBox="1"/>
          <p:nvPr/>
        </p:nvSpPr>
        <p:spPr>
          <a:xfrm>
            <a:off x="5032053" y="4487862"/>
            <a:ext cx="1348241"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COMPUTE</a:t>
            </a:r>
          </a:p>
        </p:txBody>
      </p:sp>
      <p:pic>
        <p:nvPicPr>
          <p:cNvPr id="35" name="Picture 34" descr="Azure Data Lak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465" y="4850031"/>
            <a:ext cx="532947" cy="532947"/>
          </a:xfrm>
          <a:prstGeom prst="rect">
            <a:avLst/>
          </a:prstGeom>
        </p:spPr>
      </p:pic>
      <p:pic>
        <p:nvPicPr>
          <p:cNvPr id="36" name="Picture 35" descr="Azure SQL Database (generic).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288" y="4918868"/>
            <a:ext cx="532947" cy="532947"/>
          </a:xfrm>
          <a:prstGeom prst="rect">
            <a:avLst/>
          </a:prstGeom>
        </p:spPr>
      </p:pic>
      <p:pic>
        <p:nvPicPr>
          <p:cNvPr id="41" name="Picture 40" descr="Azure Machine Learning.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3171" y="2430462"/>
            <a:ext cx="644866" cy="644866"/>
          </a:xfrm>
          <a:prstGeom prst="rect">
            <a:avLst/>
          </a:prstGeom>
        </p:spPr>
      </p:pic>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7174" y="4937872"/>
            <a:ext cx="1029695" cy="540590"/>
          </a:xfrm>
          <a:prstGeom prst="rect">
            <a:avLst/>
          </a:prstGeom>
        </p:spPr>
      </p:pic>
      <p:pic>
        <p:nvPicPr>
          <p:cNvPr id="47" name="Picture 46" descr="Azure VM symbol only.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40362" y="4918868"/>
            <a:ext cx="532947" cy="532947"/>
          </a:xfrm>
          <a:prstGeom prst="rect">
            <a:avLst/>
          </a:prstGeom>
        </p:spPr>
      </p:pic>
      <p:pic>
        <p:nvPicPr>
          <p:cNvPr id="63" name="Picture 62"/>
          <p:cNvPicPr>
            <a:picLocks noChangeAspect="1"/>
          </p:cNvPicPr>
          <p:nvPr/>
        </p:nvPicPr>
        <p:blipFill>
          <a:blip r:embed="rId8"/>
          <a:stretch>
            <a:fillRect/>
          </a:stretch>
        </p:blipFill>
        <p:spPr>
          <a:xfrm>
            <a:off x="11274398" y="2533623"/>
            <a:ext cx="539228" cy="539228"/>
          </a:xfrm>
          <a:prstGeom prst="rect">
            <a:avLst/>
          </a:prstGeom>
        </p:spPr>
      </p:pic>
      <p:pic>
        <p:nvPicPr>
          <p:cNvPr id="40" name="Picture 39" descr="A picture containing clipart&#10;&#10;Description generated with high confidence">
            <a:extLst>
              <a:ext uri="{FF2B5EF4-FFF2-40B4-BE49-F238E27FC236}">
                <a16:creationId xmlns:a16="http://schemas.microsoft.com/office/drawing/2014/main" id="{40234EF9-A2CC-4A69-938E-1ACF673E7D5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57715" y="2417877"/>
            <a:ext cx="676793" cy="676793"/>
          </a:xfrm>
          <a:prstGeom prst="rect">
            <a:avLst/>
          </a:prstGeom>
        </p:spPr>
      </p:pic>
    </p:spTree>
    <p:extLst>
      <p:ext uri="{BB962C8B-B14F-4D97-AF65-F5344CB8AC3E}">
        <p14:creationId xmlns:p14="http://schemas.microsoft.com/office/powerpoint/2010/main" val="18891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13" grpId="0"/>
      <p:bldP spid="14" grpId="0"/>
      <p:bldP spid="15" grpId="0"/>
      <p:bldP spid="17" grpId="0"/>
      <p:bldP spid="23" grpId="0"/>
      <p:bldP spid="24" grpId="0"/>
      <p:bldP spid="26" grpId="0"/>
      <p:bldP spid="27"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2049462"/>
            <a:ext cx="12436475" cy="49450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11799" y="2590353"/>
            <a:ext cx="6310609" cy="4031109"/>
          </a:xfrm>
          <a:prstGeom prst="rect">
            <a:avLst/>
          </a:prstGeom>
        </p:spPr>
      </p:pic>
      <p:grpSp>
        <p:nvGrpSpPr>
          <p:cNvPr id="21" name="Group 20"/>
          <p:cNvGrpSpPr/>
          <p:nvPr/>
        </p:nvGrpSpPr>
        <p:grpSpPr>
          <a:xfrm>
            <a:off x="1036637" y="3961953"/>
            <a:ext cx="4516497" cy="994080"/>
            <a:chOff x="607487" y="3042706"/>
            <a:chExt cx="4516497" cy="994080"/>
          </a:xfrm>
        </p:grpSpPr>
        <p:sp>
          <p:nvSpPr>
            <p:cNvPr id="23" name="Arrow: Right 6">
              <a:extLst>
                <a:ext uri="{FF2B5EF4-FFF2-40B4-BE49-F238E27FC236}">
                  <a16:creationId xmlns:a16="http://schemas.microsoft.com/office/drawing/2014/main" id="{9FA5BBE9-C891-4DEA-8272-63FA118ECAB7}"/>
                </a:ext>
              </a:extLst>
            </p:cNvPr>
            <p:cNvSpPr/>
            <p:nvPr/>
          </p:nvSpPr>
          <p:spPr bwMode="auto">
            <a:xfrm>
              <a:off x="2561636" y="3306197"/>
              <a:ext cx="2562348" cy="475105"/>
            </a:xfrm>
            <a:prstGeom prst="rightArrow">
              <a:avLst/>
            </a:prstGeom>
            <a:solidFill>
              <a:srgbClr val="00BD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A92C135-A779-46FC-833E-1635E4D813A7}"/>
                </a:ext>
              </a:extLst>
            </p:cNvPr>
            <p:cNvSpPr/>
            <p:nvPr/>
          </p:nvSpPr>
          <p:spPr bwMode="auto">
            <a:xfrm>
              <a:off x="607487" y="3042706"/>
              <a:ext cx="3801228" cy="994080"/>
            </a:xfrm>
            <a:prstGeom prst="rect">
              <a:avLst/>
            </a:prstGeom>
            <a:solidFill>
              <a:srgbClr val="00BD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Running an image processing pipeline in a DSVM with deep learning products pre-installed</a:t>
              </a:r>
            </a:p>
          </p:txBody>
        </p:sp>
      </p:grpSp>
      <p:sp>
        <p:nvSpPr>
          <p:cNvPr id="8" name="Title 1"/>
          <p:cNvSpPr txBox="1">
            <a:spLocks/>
          </p:cNvSpPr>
          <p:nvPr/>
        </p:nvSpPr>
        <p:spPr>
          <a:xfrm>
            <a:off x="327024" y="271463"/>
            <a:ext cx="11987213"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The Data Science Virtual Machine comes </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pre-loaded with the open source you need</a:t>
            </a:r>
          </a:p>
        </p:txBody>
      </p:sp>
    </p:spTree>
    <p:extLst>
      <p:ext uri="{BB962C8B-B14F-4D97-AF65-F5344CB8AC3E}">
        <p14:creationId xmlns:p14="http://schemas.microsoft.com/office/powerpoint/2010/main" val="360009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p:cNvSpPr/>
          <p:nvPr/>
        </p:nvSpPr>
        <p:spPr bwMode="auto">
          <a:xfrm>
            <a:off x="7513637" y="1744662"/>
            <a:ext cx="4572000" cy="4343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427037" y="4030662"/>
            <a:ext cx="6934200" cy="2057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Are you ready for deep learning?</a:t>
            </a:r>
          </a:p>
        </p:txBody>
      </p:sp>
      <p:sp>
        <p:nvSpPr>
          <p:cNvPr id="13" name="TextBox 12"/>
          <p:cNvSpPr txBox="1"/>
          <p:nvPr/>
        </p:nvSpPr>
        <p:spPr>
          <a:xfrm>
            <a:off x="427037" y="5408927"/>
            <a:ext cx="1087822"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Data</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Lake</a:t>
            </a:r>
          </a:p>
        </p:txBody>
      </p:sp>
      <p:sp>
        <p:nvSpPr>
          <p:cNvPr id="14" name="TextBox 13"/>
          <p:cNvSpPr txBox="1"/>
          <p:nvPr/>
        </p:nvSpPr>
        <p:spPr>
          <a:xfrm>
            <a:off x="1240894" y="5408927"/>
            <a:ext cx="1257734"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SQL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Server</a:t>
            </a:r>
          </a:p>
        </p:txBody>
      </p:sp>
      <p:sp>
        <p:nvSpPr>
          <p:cNvPr id="15" name="TextBox 14"/>
          <p:cNvSpPr txBox="1"/>
          <p:nvPr/>
        </p:nvSpPr>
        <p:spPr>
          <a:xfrm>
            <a:off x="2286672" y="5408927"/>
            <a:ext cx="1188365"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Cosmos</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DB</a:t>
            </a:r>
          </a:p>
        </p:txBody>
      </p:sp>
      <p:sp>
        <p:nvSpPr>
          <p:cNvPr id="16" name="TextBox 15"/>
          <p:cNvSpPr txBox="1"/>
          <p:nvPr/>
        </p:nvSpPr>
        <p:spPr>
          <a:xfrm>
            <a:off x="3779837" y="5408927"/>
            <a:ext cx="1268285"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Apache Spark</a:t>
            </a:r>
          </a:p>
        </p:txBody>
      </p:sp>
      <p:sp>
        <p:nvSpPr>
          <p:cNvPr id="17" name="TextBox 16"/>
          <p:cNvSpPr txBox="1"/>
          <p:nvPr/>
        </p:nvSpPr>
        <p:spPr>
          <a:xfrm>
            <a:off x="4747834" y="5408927"/>
            <a:ext cx="1318003"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Data science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virtual machine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(DSVM)</a:t>
            </a:r>
          </a:p>
        </p:txBody>
      </p:sp>
      <p:sp>
        <p:nvSpPr>
          <p:cNvPr id="18" name="TextBox 17"/>
          <p:cNvSpPr txBox="1"/>
          <p:nvPr/>
        </p:nvSpPr>
        <p:spPr>
          <a:xfrm>
            <a:off x="5780696" y="5408927"/>
            <a:ext cx="894741"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Batch AI</a:t>
            </a:r>
          </a:p>
        </p:txBody>
      </p:sp>
      <p:sp>
        <p:nvSpPr>
          <p:cNvPr id="19" name="TextBox 18"/>
          <p:cNvSpPr txBox="1"/>
          <p:nvPr/>
        </p:nvSpPr>
        <p:spPr>
          <a:xfrm>
            <a:off x="6616928" y="5408927"/>
            <a:ext cx="609783" cy="44781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AKS</a:t>
            </a:r>
          </a:p>
        </p:txBody>
      </p:sp>
      <p:sp>
        <p:nvSpPr>
          <p:cNvPr id="20" name="TextBox 19"/>
          <p:cNvSpPr txBox="1"/>
          <p:nvPr/>
        </p:nvSpPr>
        <p:spPr>
          <a:xfrm>
            <a:off x="7742237" y="5408927"/>
            <a:ext cx="1568791"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Cognitive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Toolkit</a:t>
            </a:r>
          </a:p>
        </p:txBody>
      </p:sp>
      <p:sp>
        <p:nvSpPr>
          <p:cNvPr id="21" name="TextBox 20"/>
          <p:cNvSpPr txBox="1"/>
          <p:nvPr/>
        </p:nvSpPr>
        <p:spPr>
          <a:xfrm>
            <a:off x="9296112" y="5408927"/>
            <a:ext cx="1113125"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353535"/>
                </a:solidFill>
                <a:effectLst/>
                <a:uLnTx/>
                <a:uFillTx/>
                <a:latin typeface="Segoe UI Semilight"/>
                <a:ea typeface="+mn-ea"/>
                <a:cs typeface="+mn-cs"/>
              </a:rPr>
              <a:t>Tensorflow</a:t>
            </a:r>
            <a:endParaRPr kumimoji="0" lang="en-US" sz="11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TextBox 21"/>
          <p:cNvSpPr txBox="1"/>
          <p:nvPr/>
        </p:nvSpPr>
        <p:spPr>
          <a:xfrm>
            <a:off x="10879400" y="5408927"/>
            <a:ext cx="782399"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Caffe2</a:t>
            </a:r>
          </a:p>
        </p:txBody>
      </p:sp>
      <p:sp>
        <p:nvSpPr>
          <p:cNvPr id="25" name="TextBox 24"/>
          <p:cNvSpPr txBox="1"/>
          <p:nvPr/>
        </p:nvSpPr>
        <p:spPr>
          <a:xfrm>
            <a:off x="9726724" y="3040062"/>
            <a:ext cx="1362361"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Visual </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Studio Code </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Tools for AI</a:t>
            </a:r>
          </a:p>
        </p:txBody>
      </p:sp>
      <p:sp>
        <p:nvSpPr>
          <p:cNvPr id="26" name="TextBox 25"/>
          <p:cNvSpPr txBox="1"/>
          <p:nvPr/>
        </p:nvSpPr>
        <p:spPr>
          <a:xfrm>
            <a:off x="11018837" y="3040062"/>
            <a:ext cx="1043727"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Notebooks</a:t>
            </a:r>
          </a:p>
        </p:txBody>
      </p:sp>
      <p:sp>
        <p:nvSpPr>
          <p:cNvPr id="27" name="TextBox 26"/>
          <p:cNvSpPr txBox="1"/>
          <p:nvPr/>
        </p:nvSpPr>
        <p:spPr>
          <a:xfrm>
            <a:off x="9040771" y="1668462"/>
            <a:ext cx="1517733"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Tools</a:t>
            </a:r>
          </a:p>
        </p:txBody>
      </p:sp>
      <p:sp>
        <p:nvSpPr>
          <p:cNvPr id="28" name="TextBox 27"/>
          <p:cNvSpPr txBox="1"/>
          <p:nvPr/>
        </p:nvSpPr>
        <p:spPr>
          <a:xfrm>
            <a:off x="8393784" y="4259262"/>
            <a:ext cx="2811707"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DEEP LEARNING FRAMEWORKS</a:t>
            </a:r>
          </a:p>
        </p:txBody>
      </p:sp>
      <p:sp>
        <p:nvSpPr>
          <p:cNvPr id="31" name="TextBox 30"/>
          <p:cNvSpPr txBox="1"/>
          <p:nvPr/>
        </p:nvSpPr>
        <p:spPr>
          <a:xfrm>
            <a:off x="2518903" y="3954462"/>
            <a:ext cx="2750468"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Infrastructure</a:t>
            </a:r>
          </a:p>
        </p:txBody>
      </p:sp>
      <p:sp>
        <p:nvSpPr>
          <p:cNvPr id="32" name="TextBox 31"/>
          <p:cNvSpPr txBox="1"/>
          <p:nvPr/>
        </p:nvSpPr>
        <p:spPr>
          <a:xfrm>
            <a:off x="1269078" y="4487862"/>
            <a:ext cx="1254189"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ON DATA</a:t>
            </a:r>
          </a:p>
        </p:txBody>
      </p:sp>
      <p:sp>
        <p:nvSpPr>
          <p:cNvPr id="33" name="TextBox 32"/>
          <p:cNvSpPr txBox="1"/>
          <p:nvPr/>
        </p:nvSpPr>
        <p:spPr>
          <a:xfrm>
            <a:off x="5032053" y="4487862"/>
            <a:ext cx="1348241"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COMPUTE</a:t>
            </a:r>
          </a:p>
        </p:txBody>
      </p:sp>
      <p:pic>
        <p:nvPicPr>
          <p:cNvPr id="35" name="Picture 34" descr="Azure Data Lak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465" y="4850031"/>
            <a:ext cx="532947" cy="532947"/>
          </a:xfrm>
          <a:prstGeom prst="rect">
            <a:avLst/>
          </a:prstGeom>
        </p:spPr>
      </p:pic>
      <p:pic>
        <p:nvPicPr>
          <p:cNvPr id="36" name="Picture 35" descr="Azure SQL Database (generic).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288" y="4918868"/>
            <a:ext cx="532947" cy="532947"/>
          </a:xfrm>
          <a:prstGeom prst="rect">
            <a:avLst/>
          </a:prstGeom>
        </p:spPr>
      </p:pic>
      <p:pic>
        <p:nvPicPr>
          <p:cNvPr id="38" name="Picture 37" descr="Azure Container Servic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25885" y="4945515"/>
            <a:ext cx="532947" cy="532947"/>
          </a:xfrm>
          <a:prstGeom prst="rect">
            <a:avLst/>
          </a:prstGeom>
        </p:spPr>
      </p:pic>
      <p:pic>
        <p:nvPicPr>
          <p:cNvPr id="39" name="Picture 38" descr="Azure Batch.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76853" y="4945062"/>
            <a:ext cx="532947" cy="532947"/>
          </a:xfrm>
          <a:prstGeom prst="rect">
            <a:avLst/>
          </a:prstGeom>
        </p:spPr>
      </p:pic>
      <p:pic>
        <p:nvPicPr>
          <p:cNvPr id="42" name="Picture 4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50867" y="4792662"/>
            <a:ext cx="603615" cy="645567"/>
          </a:xfrm>
          <a:prstGeom prst="rect">
            <a:avLst/>
          </a:prstGeom>
        </p:spPr>
      </p:pic>
      <p:pic>
        <p:nvPicPr>
          <p:cNvPr id="43" name="Picture 4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790237" y="4904234"/>
            <a:ext cx="948625" cy="498028"/>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7174" y="4937872"/>
            <a:ext cx="1029695" cy="540590"/>
          </a:xfrm>
          <a:prstGeom prst="rect">
            <a:avLst/>
          </a:prstGeom>
        </p:spPr>
      </p:pic>
      <p:pic>
        <p:nvPicPr>
          <p:cNvPr id="45" name="Picture 4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08437" y="5021262"/>
            <a:ext cx="781426" cy="407045"/>
          </a:xfrm>
          <a:prstGeom prst="rect">
            <a:avLst/>
          </a:prstGeom>
        </p:spPr>
      </p:pic>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60516" y="2470695"/>
            <a:ext cx="645567" cy="645567"/>
          </a:xfrm>
          <a:prstGeom prst="rect">
            <a:avLst/>
          </a:prstGeom>
        </p:spPr>
      </p:pic>
      <p:pic>
        <p:nvPicPr>
          <p:cNvPr id="47" name="Picture 46" descr="Azure VM symbol only.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140362" y="4918868"/>
            <a:ext cx="532947" cy="532947"/>
          </a:xfrm>
          <a:prstGeom prst="rect">
            <a:avLst/>
          </a:prstGeom>
        </p:spPr>
      </p:pic>
      <p:pic>
        <p:nvPicPr>
          <p:cNvPr id="61" name="Picture 60"/>
          <p:cNvPicPr>
            <a:picLocks noChangeAspect="1"/>
          </p:cNvPicPr>
          <p:nvPr/>
        </p:nvPicPr>
        <p:blipFill>
          <a:blip r:embed="rId13"/>
          <a:stretch>
            <a:fillRect/>
          </a:stretch>
        </p:blipFill>
        <p:spPr>
          <a:xfrm>
            <a:off x="8176838" y="4939234"/>
            <a:ext cx="632199" cy="539228"/>
          </a:xfrm>
          <a:prstGeom prst="rect">
            <a:avLst/>
          </a:prstGeom>
        </p:spPr>
      </p:pic>
      <p:pic>
        <p:nvPicPr>
          <p:cNvPr id="63" name="Picture 62"/>
          <p:cNvPicPr>
            <a:picLocks noChangeAspect="1"/>
          </p:cNvPicPr>
          <p:nvPr/>
        </p:nvPicPr>
        <p:blipFill>
          <a:blip r:embed="rId14"/>
          <a:stretch>
            <a:fillRect/>
          </a:stretch>
        </p:blipFill>
        <p:spPr>
          <a:xfrm>
            <a:off x="11274398" y="2533623"/>
            <a:ext cx="539228" cy="539228"/>
          </a:xfrm>
          <a:prstGeom prst="rect">
            <a:avLst/>
          </a:prstGeom>
        </p:spPr>
      </p:pic>
    </p:spTree>
    <p:extLst>
      <p:ext uri="{BB962C8B-B14F-4D97-AF65-F5344CB8AC3E}">
        <p14:creationId xmlns:p14="http://schemas.microsoft.com/office/powerpoint/2010/main" val="39661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13" grpId="0"/>
      <p:bldP spid="14" grpId="0"/>
      <p:bldP spid="15" grpId="0"/>
      <p:bldP spid="16" grpId="0"/>
      <p:bldP spid="17" grpId="0"/>
      <p:bldP spid="18" grpId="0"/>
      <p:bldP spid="19" grpId="0"/>
      <p:bldP spid="20" grpId="0"/>
      <p:bldP spid="21" grpId="0"/>
      <p:bldP spid="22" grpId="0"/>
      <p:bldP spid="25" grpId="0"/>
      <p:bldP spid="26" grpId="0"/>
      <p:bldP spid="27" grpId="0"/>
      <p:bldP spid="28"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p:cNvSpPr/>
          <p:nvPr/>
        </p:nvSpPr>
        <p:spPr bwMode="auto">
          <a:xfrm>
            <a:off x="7513637" y="1744662"/>
            <a:ext cx="4572000" cy="4343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p:cNvSpPr/>
          <p:nvPr/>
        </p:nvSpPr>
        <p:spPr bwMode="auto">
          <a:xfrm>
            <a:off x="427037" y="1744662"/>
            <a:ext cx="6934200" cy="21336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427037" y="4030662"/>
            <a:ext cx="6934200" cy="2057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Put it all together and you have everything you need to build on your terms</a:t>
            </a:r>
          </a:p>
        </p:txBody>
      </p:sp>
      <p:sp>
        <p:nvSpPr>
          <p:cNvPr id="5" name="TextBox 4"/>
          <p:cNvSpPr txBox="1"/>
          <p:nvPr/>
        </p:nvSpPr>
        <p:spPr>
          <a:xfrm>
            <a:off x="831198" y="3337319"/>
            <a:ext cx="1958039"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Cognitive Services</a:t>
            </a:r>
          </a:p>
        </p:txBody>
      </p:sp>
      <p:sp>
        <p:nvSpPr>
          <p:cNvPr id="6" name="TextBox 5"/>
          <p:cNvSpPr txBox="1"/>
          <p:nvPr/>
        </p:nvSpPr>
        <p:spPr>
          <a:xfrm>
            <a:off x="874488" y="2278062"/>
            <a:ext cx="1871471"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TRAINED SERVICES</a:t>
            </a:r>
          </a:p>
        </p:txBody>
      </p:sp>
      <p:sp>
        <p:nvSpPr>
          <p:cNvPr id="7" name="TextBox 6"/>
          <p:cNvSpPr txBox="1"/>
          <p:nvPr/>
        </p:nvSpPr>
        <p:spPr>
          <a:xfrm>
            <a:off x="3231313" y="3337319"/>
            <a:ext cx="1325648"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Bot Framework</a:t>
            </a:r>
          </a:p>
        </p:txBody>
      </p:sp>
      <p:sp>
        <p:nvSpPr>
          <p:cNvPr id="8" name="TextBox 7"/>
          <p:cNvSpPr txBox="1"/>
          <p:nvPr/>
        </p:nvSpPr>
        <p:spPr>
          <a:xfrm>
            <a:off x="2895810" y="2278062"/>
            <a:ext cx="1996655"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CONVERSATIONAL UI</a:t>
            </a:r>
          </a:p>
        </p:txBody>
      </p:sp>
      <p:sp>
        <p:nvSpPr>
          <p:cNvPr id="12" name="TextBox 11"/>
          <p:cNvSpPr txBox="1"/>
          <p:nvPr/>
        </p:nvSpPr>
        <p:spPr>
          <a:xfrm>
            <a:off x="2898490" y="1668462"/>
            <a:ext cx="1991295"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Services</a:t>
            </a:r>
          </a:p>
        </p:txBody>
      </p:sp>
      <p:sp>
        <p:nvSpPr>
          <p:cNvPr id="13" name="TextBox 12"/>
          <p:cNvSpPr txBox="1"/>
          <p:nvPr/>
        </p:nvSpPr>
        <p:spPr>
          <a:xfrm>
            <a:off x="427037" y="5408927"/>
            <a:ext cx="1087822"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Data</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Lake</a:t>
            </a:r>
          </a:p>
        </p:txBody>
      </p:sp>
      <p:sp>
        <p:nvSpPr>
          <p:cNvPr id="14" name="TextBox 13"/>
          <p:cNvSpPr txBox="1"/>
          <p:nvPr/>
        </p:nvSpPr>
        <p:spPr>
          <a:xfrm>
            <a:off x="1240894" y="5408927"/>
            <a:ext cx="1257734"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SQL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Server</a:t>
            </a:r>
          </a:p>
        </p:txBody>
      </p:sp>
      <p:sp>
        <p:nvSpPr>
          <p:cNvPr id="15" name="TextBox 14"/>
          <p:cNvSpPr txBox="1"/>
          <p:nvPr/>
        </p:nvSpPr>
        <p:spPr>
          <a:xfrm>
            <a:off x="2286672" y="5408927"/>
            <a:ext cx="1188365"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Cosmos</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DB</a:t>
            </a:r>
          </a:p>
        </p:txBody>
      </p:sp>
      <p:sp>
        <p:nvSpPr>
          <p:cNvPr id="16" name="TextBox 15"/>
          <p:cNvSpPr txBox="1"/>
          <p:nvPr/>
        </p:nvSpPr>
        <p:spPr>
          <a:xfrm>
            <a:off x="3779837" y="5408927"/>
            <a:ext cx="1268285"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Apache Spark</a:t>
            </a:r>
          </a:p>
        </p:txBody>
      </p:sp>
      <p:sp>
        <p:nvSpPr>
          <p:cNvPr id="17" name="TextBox 16"/>
          <p:cNvSpPr txBox="1"/>
          <p:nvPr/>
        </p:nvSpPr>
        <p:spPr>
          <a:xfrm>
            <a:off x="4747834" y="5408927"/>
            <a:ext cx="1318003"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Data science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virtual machine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(DSVM)</a:t>
            </a:r>
          </a:p>
        </p:txBody>
      </p:sp>
      <p:sp>
        <p:nvSpPr>
          <p:cNvPr id="18" name="TextBox 17"/>
          <p:cNvSpPr txBox="1"/>
          <p:nvPr/>
        </p:nvSpPr>
        <p:spPr>
          <a:xfrm>
            <a:off x="5780696" y="5408927"/>
            <a:ext cx="894741"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Batch AI</a:t>
            </a:r>
          </a:p>
        </p:txBody>
      </p:sp>
      <p:sp>
        <p:nvSpPr>
          <p:cNvPr id="19" name="TextBox 18"/>
          <p:cNvSpPr txBox="1"/>
          <p:nvPr/>
        </p:nvSpPr>
        <p:spPr>
          <a:xfrm>
            <a:off x="6616928" y="5408927"/>
            <a:ext cx="609783" cy="44781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AKS</a:t>
            </a:r>
          </a:p>
        </p:txBody>
      </p:sp>
      <p:sp>
        <p:nvSpPr>
          <p:cNvPr id="20" name="TextBox 19"/>
          <p:cNvSpPr txBox="1"/>
          <p:nvPr/>
        </p:nvSpPr>
        <p:spPr>
          <a:xfrm>
            <a:off x="7742237" y="5408927"/>
            <a:ext cx="1568791"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Cognitive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Toolkit</a:t>
            </a:r>
          </a:p>
        </p:txBody>
      </p:sp>
      <p:sp>
        <p:nvSpPr>
          <p:cNvPr id="21" name="TextBox 20"/>
          <p:cNvSpPr txBox="1"/>
          <p:nvPr/>
        </p:nvSpPr>
        <p:spPr>
          <a:xfrm>
            <a:off x="9296112" y="5408927"/>
            <a:ext cx="1113125"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err="1">
                <a:ln>
                  <a:noFill/>
                </a:ln>
                <a:solidFill>
                  <a:srgbClr val="353535"/>
                </a:solidFill>
                <a:effectLst/>
                <a:uLnTx/>
                <a:uFillTx/>
                <a:latin typeface="Segoe UI Semilight"/>
                <a:ea typeface="+mn-ea"/>
                <a:cs typeface="+mn-cs"/>
              </a:rPr>
              <a:t>Tensorflow</a:t>
            </a:r>
            <a:endParaRPr kumimoji="0" lang="en-US" sz="11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TextBox 21"/>
          <p:cNvSpPr txBox="1"/>
          <p:nvPr/>
        </p:nvSpPr>
        <p:spPr>
          <a:xfrm>
            <a:off x="10879400" y="5408927"/>
            <a:ext cx="782399"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Caffe2</a:t>
            </a:r>
          </a:p>
        </p:txBody>
      </p:sp>
      <p:sp>
        <p:nvSpPr>
          <p:cNvPr id="23" name="TextBox 22"/>
          <p:cNvSpPr txBox="1"/>
          <p:nvPr/>
        </p:nvSpPr>
        <p:spPr>
          <a:xfrm>
            <a:off x="7513637" y="3040062"/>
            <a:ext cx="1234126"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Machine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Learning Studio</a:t>
            </a:r>
          </a:p>
        </p:txBody>
      </p:sp>
      <p:sp>
        <p:nvSpPr>
          <p:cNvPr id="24" name="TextBox 23"/>
          <p:cNvSpPr txBox="1"/>
          <p:nvPr/>
        </p:nvSpPr>
        <p:spPr>
          <a:xfrm>
            <a:off x="8732837" y="3040062"/>
            <a:ext cx="1093056"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ML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Workbench</a:t>
            </a:r>
          </a:p>
        </p:txBody>
      </p:sp>
      <p:sp>
        <p:nvSpPr>
          <p:cNvPr id="25" name="TextBox 24"/>
          <p:cNvSpPr txBox="1"/>
          <p:nvPr/>
        </p:nvSpPr>
        <p:spPr>
          <a:xfrm>
            <a:off x="9726724" y="3040062"/>
            <a:ext cx="1362361"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Visual </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Studio Code </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Tools for AI</a:t>
            </a:r>
          </a:p>
        </p:txBody>
      </p:sp>
      <p:sp>
        <p:nvSpPr>
          <p:cNvPr id="26" name="TextBox 25"/>
          <p:cNvSpPr txBox="1"/>
          <p:nvPr/>
        </p:nvSpPr>
        <p:spPr>
          <a:xfrm>
            <a:off x="11018837" y="3040062"/>
            <a:ext cx="1043727"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Notebooks</a:t>
            </a:r>
          </a:p>
        </p:txBody>
      </p:sp>
      <p:sp>
        <p:nvSpPr>
          <p:cNvPr id="27" name="TextBox 26"/>
          <p:cNvSpPr txBox="1"/>
          <p:nvPr/>
        </p:nvSpPr>
        <p:spPr>
          <a:xfrm>
            <a:off x="9040771" y="1668462"/>
            <a:ext cx="1517733"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Tools</a:t>
            </a:r>
          </a:p>
        </p:txBody>
      </p:sp>
      <p:sp>
        <p:nvSpPr>
          <p:cNvPr id="28" name="TextBox 27"/>
          <p:cNvSpPr txBox="1"/>
          <p:nvPr/>
        </p:nvSpPr>
        <p:spPr>
          <a:xfrm>
            <a:off x="8393784" y="4259262"/>
            <a:ext cx="2811707"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DEEP LEARNING FRAMEWORKS</a:t>
            </a:r>
          </a:p>
        </p:txBody>
      </p:sp>
      <p:sp>
        <p:nvSpPr>
          <p:cNvPr id="31" name="TextBox 30"/>
          <p:cNvSpPr txBox="1"/>
          <p:nvPr/>
        </p:nvSpPr>
        <p:spPr>
          <a:xfrm>
            <a:off x="2518903" y="3954462"/>
            <a:ext cx="2750468"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Infrastructure</a:t>
            </a:r>
          </a:p>
        </p:txBody>
      </p:sp>
      <p:sp>
        <p:nvSpPr>
          <p:cNvPr id="32" name="TextBox 31"/>
          <p:cNvSpPr txBox="1"/>
          <p:nvPr/>
        </p:nvSpPr>
        <p:spPr>
          <a:xfrm>
            <a:off x="1269078" y="4487862"/>
            <a:ext cx="1254189"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ON DATA</a:t>
            </a:r>
          </a:p>
        </p:txBody>
      </p:sp>
      <p:sp>
        <p:nvSpPr>
          <p:cNvPr id="33" name="TextBox 32"/>
          <p:cNvSpPr txBox="1"/>
          <p:nvPr/>
        </p:nvSpPr>
        <p:spPr>
          <a:xfrm>
            <a:off x="5032053" y="4487862"/>
            <a:ext cx="1348241"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COMPUTE</a:t>
            </a:r>
          </a:p>
        </p:txBody>
      </p:sp>
      <p:pic>
        <p:nvPicPr>
          <p:cNvPr id="3" name="Picture 2" descr="Azure-Cognative-Service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3308" y="2686603"/>
            <a:ext cx="734459" cy="734459"/>
          </a:xfrm>
          <a:prstGeom prst="rect">
            <a:avLst/>
          </a:prstGeom>
        </p:spPr>
      </p:pic>
      <p:pic>
        <p:nvPicPr>
          <p:cNvPr id="35" name="Picture 34" descr="Azure Data Lak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0465" y="4850031"/>
            <a:ext cx="532947" cy="532947"/>
          </a:xfrm>
          <a:prstGeom prst="rect">
            <a:avLst/>
          </a:prstGeom>
        </p:spPr>
      </p:pic>
      <p:pic>
        <p:nvPicPr>
          <p:cNvPr id="36" name="Picture 35" descr="Azure SQL Database (generic).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3288" y="4918868"/>
            <a:ext cx="532947" cy="532947"/>
          </a:xfrm>
          <a:prstGeom prst="rect">
            <a:avLst/>
          </a:prstGeom>
        </p:spPr>
      </p:pic>
      <p:pic>
        <p:nvPicPr>
          <p:cNvPr id="37" name="Picture 36" descr="Bot Service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51237" y="2731399"/>
            <a:ext cx="644866" cy="644866"/>
          </a:xfrm>
          <a:prstGeom prst="rect">
            <a:avLst/>
          </a:prstGeom>
        </p:spPr>
      </p:pic>
      <p:pic>
        <p:nvPicPr>
          <p:cNvPr id="38" name="Picture 37" descr="Azure Container Servic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25885" y="4945515"/>
            <a:ext cx="532947" cy="532947"/>
          </a:xfrm>
          <a:prstGeom prst="rect">
            <a:avLst/>
          </a:prstGeom>
        </p:spPr>
      </p:pic>
      <p:pic>
        <p:nvPicPr>
          <p:cNvPr id="39" name="Picture 38" descr="Azure Batch.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76853" y="4945062"/>
            <a:ext cx="532947" cy="532947"/>
          </a:xfrm>
          <a:prstGeom prst="rect">
            <a:avLst/>
          </a:prstGeom>
        </p:spPr>
      </p:pic>
      <p:pic>
        <p:nvPicPr>
          <p:cNvPr id="41" name="Picture 40" descr="Azure Machine Learning.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83171" y="2430462"/>
            <a:ext cx="644866" cy="644866"/>
          </a:xfrm>
          <a:prstGeom prst="rect">
            <a:avLst/>
          </a:prstGeom>
        </p:spPr>
      </p:pic>
      <p:pic>
        <p:nvPicPr>
          <p:cNvPr id="42" name="Picture 4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50867" y="4792662"/>
            <a:ext cx="603615" cy="645567"/>
          </a:xfrm>
          <a:prstGeom prst="rect">
            <a:avLst/>
          </a:prstGeom>
        </p:spPr>
      </p:pic>
      <p:pic>
        <p:nvPicPr>
          <p:cNvPr id="43" name="Picture 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790237" y="4904234"/>
            <a:ext cx="948625" cy="498028"/>
          </a:xfrm>
          <a:prstGeom prst="rect">
            <a:avLst/>
          </a:prstGeom>
        </p:spPr>
      </p:pic>
      <p:pic>
        <p:nvPicPr>
          <p:cNvPr id="44" name="Picture 4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47174" y="4937872"/>
            <a:ext cx="1029695" cy="540590"/>
          </a:xfrm>
          <a:prstGeom prst="rect">
            <a:avLst/>
          </a:prstGeom>
        </p:spPr>
      </p:pic>
      <p:pic>
        <p:nvPicPr>
          <p:cNvPr id="45" name="Picture 4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08437" y="5021262"/>
            <a:ext cx="781426" cy="407045"/>
          </a:xfrm>
          <a:prstGeom prst="rect">
            <a:avLst/>
          </a:prstGeom>
        </p:spPr>
      </p:pic>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60516" y="2470695"/>
            <a:ext cx="645567" cy="645567"/>
          </a:xfrm>
          <a:prstGeom prst="rect">
            <a:avLst/>
          </a:prstGeom>
        </p:spPr>
      </p:pic>
      <p:pic>
        <p:nvPicPr>
          <p:cNvPr id="47" name="Picture 46" descr="Azure VM symbol only.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40362" y="4918868"/>
            <a:ext cx="532947" cy="532947"/>
          </a:xfrm>
          <a:prstGeom prst="rect">
            <a:avLst/>
          </a:prstGeom>
        </p:spPr>
      </p:pic>
      <p:pic>
        <p:nvPicPr>
          <p:cNvPr id="61" name="Picture 60"/>
          <p:cNvPicPr>
            <a:picLocks noChangeAspect="1"/>
          </p:cNvPicPr>
          <p:nvPr/>
        </p:nvPicPr>
        <p:blipFill>
          <a:blip r:embed="rId16"/>
          <a:stretch>
            <a:fillRect/>
          </a:stretch>
        </p:blipFill>
        <p:spPr>
          <a:xfrm>
            <a:off x="8176838" y="4939234"/>
            <a:ext cx="632199" cy="539228"/>
          </a:xfrm>
          <a:prstGeom prst="rect">
            <a:avLst/>
          </a:prstGeom>
        </p:spPr>
      </p:pic>
      <p:pic>
        <p:nvPicPr>
          <p:cNvPr id="63" name="Picture 62"/>
          <p:cNvPicPr>
            <a:picLocks noChangeAspect="1"/>
          </p:cNvPicPr>
          <p:nvPr/>
        </p:nvPicPr>
        <p:blipFill>
          <a:blip r:embed="rId17"/>
          <a:stretch>
            <a:fillRect/>
          </a:stretch>
        </p:blipFill>
        <p:spPr>
          <a:xfrm>
            <a:off x="11274398" y="2533623"/>
            <a:ext cx="539228" cy="539228"/>
          </a:xfrm>
          <a:prstGeom prst="rect">
            <a:avLst/>
          </a:prstGeom>
        </p:spPr>
      </p:pic>
      <p:pic>
        <p:nvPicPr>
          <p:cNvPr id="40" name="Picture 39" descr="A picture containing clipart&#10;&#10;Description generated with high confidence">
            <a:extLst>
              <a:ext uri="{FF2B5EF4-FFF2-40B4-BE49-F238E27FC236}">
                <a16:creationId xmlns:a16="http://schemas.microsoft.com/office/drawing/2014/main" id="{40234EF9-A2CC-4A69-938E-1ACF673E7D5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957715" y="2417877"/>
            <a:ext cx="676793" cy="676793"/>
          </a:xfrm>
          <a:prstGeom prst="rect">
            <a:avLst/>
          </a:prstGeom>
        </p:spPr>
      </p:pic>
      <p:sp>
        <p:nvSpPr>
          <p:cNvPr id="49" name="TextBox 48">
            <a:extLst>
              <a:ext uri="{FF2B5EF4-FFF2-40B4-BE49-F238E27FC236}">
                <a16:creationId xmlns:a16="http://schemas.microsoft.com/office/drawing/2014/main" id="{CCEBA889-3C76-41E3-A3C0-07196341DC3A}"/>
              </a:ext>
            </a:extLst>
          </p:cNvPr>
          <p:cNvSpPr txBox="1"/>
          <p:nvPr/>
        </p:nvSpPr>
        <p:spPr>
          <a:xfrm>
            <a:off x="5712368" y="3337319"/>
            <a:ext cx="637034" cy="44781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LUIS</a:t>
            </a:r>
          </a:p>
        </p:txBody>
      </p:sp>
      <p:sp>
        <p:nvSpPr>
          <p:cNvPr id="50" name="TextBox 49">
            <a:extLst>
              <a:ext uri="{FF2B5EF4-FFF2-40B4-BE49-F238E27FC236}">
                <a16:creationId xmlns:a16="http://schemas.microsoft.com/office/drawing/2014/main" id="{CA09EC8D-301D-4BB0-BED5-15714F84E065}"/>
              </a:ext>
            </a:extLst>
          </p:cNvPr>
          <p:cNvSpPr txBox="1"/>
          <p:nvPr/>
        </p:nvSpPr>
        <p:spPr>
          <a:xfrm>
            <a:off x="5462652" y="2278062"/>
            <a:ext cx="1136466"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LANGUAGE</a:t>
            </a:r>
          </a:p>
        </p:txBody>
      </p:sp>
      <p:pic>
        <p:nvPicPr>
          <p:cNvPr id="51" name="Graphic 50">
            <a:extLst>
              <a:ext uri="{FF2B5EF4-FFF2-40B4-BE49-F238E27FC236}">
                <a16:creationId xmlns:a16="http://schemas.microsoft.com/office/drawing/2014/main" id="{47BC91EF-4BBF-41D8-A7E2-94DE1970CB3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12368" y="2735315"/>
            <a:ext cx="637034" cy="637034"/>
          </a:xfrm>
          <a:prstGeom prst="rect">
            <a:avLst/>
          </a:prstGeom>
        </p:spPr>
      </p:pic>
    </p:spTree>
    <p:extLst>
      <p:ext uri="{BB962C8B-B14F-4D97-AF65-F5344CB8AC3E}">
        <p14:creationId xmlns:p14="http://schemas.microsoft.com/office/powerpoint/2010/main" val="3062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oso_BNB_Ho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91"/>
            <a:ext cx="12437704" cy="6995216"/>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DCBB8949-9C7A-47E0-ADB0-CF5F198E9F8D}"/>
              </a:ext>
            </a:extLst>
          </p:cNvPr>
          <p:cNvSpPr/>
          <p:nvPr/>
        </p:nvSpPr>
        <p:spPr bwMode="auto">
          <a:xfrm>
            <a:off x="-23116" y="0"/>
            <a:ext cx="12459591" cy="6994168"/>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1189037" y="2659062"/>
            <a:ext cx="10056812" cy="1375761"/>
          </a:xfrm>
        </p:spPr>
        <p:txBody>
          <a:bodyPr/>
          <a:lstStyle/>
          <a:p>
            <a:pPr algn="ctr"/>
            <a:r>
              <a:rPr lang="en-US" sz="5400" dirty="0">
                <a:solidFill>
                  <a:schemeClr val="accent3"/>
                </a:solidFill>
              </a:rPr>
              <a:t>ContosoBNB app:</a:t>
            </a:r>
            <a:br>
              <a:rPr lang="en-US" sz="5400" dirty="0"/>
            </a:br>
            <a:r>
              <a:rPr lang="en-US" sz="3200" dirty="0"/>
              <a:t>The trip-rental app that learns with you and works for you</a:t>
            </a:r>
          </a:p>
        </p:txBody>
      </p:sp>
      <p:sp>
        <p:nvSpPr>
          <p:cNvPr id="2" name="TextBox 1"/>
          <p:cNvSpPr txBox="1"/>
          <p:nvPr/>
        </p:nvSpPr>
        <p:spPr>
          <a:xfrm>
            <a:off x="-538453" y="4825562"/>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3683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434709" cy="6994524"/>
          </a:xfrm>
          <a:prstGeom prst="rect">
            <a:avLst/>
          </a:prstGeom>
        </p:spPr>
      </p:pic>
      <p:sp>
        <p:nvSpPr>
          <p:cNvPr id="5" name="Rectangle 4">
            <a:extLst>
              <a:ext uri="{FF2B5EF4-FFF2-40B4-BE49-F238E27FC236}">
                <a16:creationId xmlns:a16="http://schemas.microsoft.com/office/drawing/2014/main" id="{DCBB8949-9C7A-47E0-ADB0-CF5F198E9F8D}"/>
              </a:ext>
            </a:extLst>
          </p:cNvPr>
          <p:cNvSpPr/>
          <p:nvPr/>
        </p:nvSpPr>
        <p:spPr bwMode="auto">
          <a:xfrm>
            <a:off x="-24881" y="357"/>
            <a:ext cx="12459591" cy="6994168"/>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274637" y="449262"/>
            <a:ext cx="10667999" cy="1181862"/>
          </a:xfrm>
        </p:spPr>
        <p:txBody>
          <a:bodyPr/>
          <a:lstStyle/>
          <a:p>
            <a:pPr marL="470916"/>
            <a:r>
              <a:rPr lang="en-US" dirty="0">
                <a:solidFill>
                  <a:schemeClr val="tx1"/>
                </a:solidFill>
              </a:rPr>
              <a:t>How did we do it?</a:t>
            </a:r>
          </a:p>
        </p:txBody>
      </p:sp>
      <p:sp>
        <p:nvSpPr>
          <p:cNvPr id="2" name="TextBox 1">
            <a:extLst>
              <a:ext uri="{FF2B5EF4-FFF2-40B4-BE49-F238E27FC236}">
                <a16:creationId xmlns:a16="http://schemas.microsoft.com/office/drawing/2014/main" id="{9109E2E9-9EFB-4018-A6D4-D9BA63EF7B5C}"/>
              </a:ext>
            </a:extLst>
          </p:cNvPr>
          <p:cNvSpPr txBox="1"/>
          <p:nvPr/>
        </p:nvSpPr>
        <p:spPr>
          <a:xfrm>
            <a:off x="808037" y="1641095"/>
            <a:ext cx="11430000" cy="4724370"/>
          </a:xfrm>
          <a:prstGeom prst="rect">
            <a:avLst/>
          </a:prstGeom>
          <a:noFill/>
        </p:spPr>
        <p:txBody>
          <a:bodyPr wrap="square" lIns="182880" tIns="146304" rIns="182880" bIns="146304" rtlCol="0">
            <a:spAutoFit/>
          </a:bodyPr>
          <a:lstStyle/>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r>
              <a:rPr kumimoji="0" lang="en-US" sz="36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Open source data on rentals</a:t>
            </a:r>
          </a:p>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r>
              <a:rPr kumimoji="0" lang="en-US" sz="3600" b="1" i="0" u="none" strike="noStrike" kern="1200" cap="none" spc="-100" normalizeH="0" baseline="0" noProof="0" dirty="0">
                <a:ln w="3175">
                  <a:noFill/>
                </a:ln>
                <a:solidFill>
                  <a:srgbClr val="FFFFFF"/>
                </a:solidFill>
                <a:effectLst/>
                <a:uLnTx/>
                <a:uFillTx/>
                <a:latin typeface="Segoe UI Light"/>
                <a:ea typeface="+mn-ea"/>
                <a:cs typeface="Segoe UI" pitchFamily="34" charset="0"/>
                <a:hlinkClick r:id="rId4"/>
              </a:rPr>
              <a:t>Project Local Insights </a:t>
            </a:r>
            <a:r>
              <a:rPr kumimoji="0" lang="en-US" sz="36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to identify the best neighborhood and % match</a:t>
            </a:r>
          </a:p>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r>
              <a:rPr kumimoji="0" lang="en-US" sz="3600" b="1" i="0" u="none" strike="noStrike" kern="1200" cap="none" spc="-100" normalizeH="0" baseline="0" noProof="0" dirty="0">
                <a:ln w="3175">
                  <a:noFill/>
                </a:ln>
                <a:solidFill>
                  <a:srgbClr val="FFFFFF"/>
                </a:solidFill>
                <a:effectLst/>
                <a:uLnTx/>
                <a:uFillTx/>
                <a:latin typeface="Segoe UI Light"/>
                <a:ea typeface="+mn-ea"/>
                <a:cs typeface="Segoe UI" pitchFamily="34" charset="0"/>
                <a:hlinkClick r:id="rId5"/>
              </a:rPr>
              <a:t>Sentiment analysis </a:t>
            </a:r>
            <a:r>
              <a:rPr kumimoji="0" lang="en-US" sz="36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to rate overall reviews</a:t>
            </a:r>
            <a:endParaRPr kumimoji="0" lang="en-US" sz="36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endParaRPr>
          </a:p>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r>
              <a:rPr kumimoji="0" lang="en-US" sz="3600" b="1"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hlinkClick r:id="rId5"/>
              </a:rPr>
              <a:t>Text Analytics </a:t>
            </a:r>
            <a:r>
              <a:rPr kumimoji="0" lang="en-US" sz="36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to improve property title and description</a:t>
            </a:r>
          </a:p>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r>
              <a:rPr kumimoji="0" lang="en-US" sz="3600" b="1"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hlinkClick r:id="rId6"/>
              </a:rPr>
              <a:t>Machine Learning </a:t>
            </a:r>
            <a:r>
              <a:rPr kumimoji="0" lang="en-US" sz="36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to determine optimal rental rates for different cities and apartment types</a:t>
            </a:r>
          </a:p>
          <a:p>
            <a:pPr marL="685800" marR="0" lvl="0" indent="-685800" algn="l" defTabSz="932742" rtl="0" eaLnBrk="1" fontAlgn="auto" latinLnBrk="0" hangingPunct="1">
              <a:lnSpc>
                <a:spcPct val="90000"/>
              </a:lnSpc>
              <a:spcBef>
                <a:spcPts val="0"/>
              </a:spcBef>
              <a:spcAft>
                <a:spcPts val="600"/>
              </a:spcAft>
              <a:buClrTx/>
              <a:buSzTx/>
              <a:buFont typeface="Arial"/>
              <a:buChar char="•"/>
              <a:tabLst/>
              <a:defRPr/>
            </a:pPr>
            <a:endPar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53015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SFT_Big_Data_BG.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63" y="0"/>
            <a:ext cx="12466638" cy="7022794"/>
          </a:xfrm>
          <a:prstGeom prst="rect">
            <a:avLst/>
          </a:prstGeom>
        </p:spPr>
      </p:pic>
    </p:spTree>
    <p:extLst>
      <p:ext uri="{BB962C8B-B14F-4D97-AF65-F5344CB8AC3E}">
        <p14:creationId xmlns:p14="http://schemas.microsoft.com/office/powerpoint/2010/main" val="771475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Lena Hall</a:t>
            </a:r>
          </a:p>
        </p:txBody>
      </p:sp>
      <p:sp>
        <p:nvSpPr>
          <p:cNvPr id="3" name="Text Placeholder 2"/>
          <p:cNvSpPr>
            <a:spLocks noGrp="1"/>
          </p:cNvSpPr>
          <p:nvPr>
            <p:ph type="body" sz="quarter" idx="14"/>
          </p:nvPr>
        </p:nvSpPr>
        <p:spPr/>
        <p:txBody>
          <a:bodyPr/>
          <a:lstStyle/>
          <a:p>
            <a:r>
              <a:rPr lang="en-US" dirty="0"/>
              <a:t>Cloud Developer Advocate</a:t>
            </a:r>
          </a:p>
          <a:p>
            <a:endParaRPr lang="en-US" dirty="0"/>
          </a:p>
          <a:p>
            <a:r>
              <a:rPr lang="en-US" dirty="0"/>
              <a:t>@</a:t>
            </a:r>
            <a:r>
              <a:rPr lang="en-US" dirty="0" err="1"/>
              <a:t>lenadroid</a:t>
            </a:r>
            <a:endParaRPr lang="en-US" dirty="0"/>
          </a:p>
        </p:txBody>
      </p:sp>
      <p:pic>
        <p:nvPicPr>
          <p:cNvPr id="6" name="Picture 2" descr="https://developer.microsoft.com/en-us/advocates/media/profiles/alena-hall.png">
            <a:extLst>
              <a:ext uri="{FF2B5EF4-FFF2-40B4-BE49-F238E27FC236}">
                <a16:creationId xmlns:a16="http://schemas.microsoft.com/office/drawing/2014/main" id="{141F776B-DEC5-4299-A3BB-1ECE437FE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37" y="1668462"/>
            <a:ext cx="3867149" cy="386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7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63" y="0"/>
            <a:ext cx="12466637" cy="6994522"/>
          </a:xfrm>
          <a:prstGeom prst="rect">
            <a:avLst/>
          </a:prstGeom>
        </p:spPr>
      </p:pic>
      <p:sp>
        <p:nvSpPr>
          <p:cNvPr id="6" name="Title 1"/>
          <p:cNvSpPr txBox="1">
            <a:spLocks/>
          </p:cNvSpPr>
          <p:nvPr/>
        </p:nvSpPr>
        <p:spPr>
          <a:xfrm>
            <a:off x="327024" y="271463"/>
            <a:ext cx="11987213"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prstClr val="white"/>
                </a:solidFill>
                <a:effectLst/>
                <a:uLnTx/>
                <a:uFillTx/>
                <a:latin typeface="Segoe UI Light"/>
                <a:ea typeface="+mn-ea"/>
                <a:cs typeface="Segoe UI Light"/>
              </a:rPr>
              <a:t>When does data become Big Data</a:t>
            </a:r>
          </a:p>
        </p:txBody>
      </p:sp>
      <p:sp>
        <p:nvSpPr>
          <p:cNvPr id="7" name="Text Placeholder 2"/>
          <p:cNvSpPr txBox="1">
            <a:spLocks/>
          </p:cNvSpPr>
          <p:nvPr/>
        </p:nvSpPr>
        <p:spPr>
          <a:xfrm>
            <a:off x="6366604" y="2109958"/>
            <a:ext cx="4824413" cy="277460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5400" b="0" i="0" u="none" strike="noStrike" kern="1200" cap="none" spc="0" normalizeH="0" baseline="0" noProof="0" dirty="0">
                <a:ln>
                  <a:noFill/>
                </a:ln>
                <a:solidFill>
                  <a:prstClr val="white"/>
                </a:solidFill>
                <a:effectLst/>
                <a:uLnTx/>
                <a:uFillTx/>
                <a:latin typeface="Segoe UI Light"/>
                <a:ea typeface="+mn-ea"/>
                <a:cs typeface="Segoe UI Light"/>
              </a:rPr>
              <a:t>Volume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5400" b="0" i="0" u="none" strike="noStrike" kern="1200" cap="none" spc="0" normalizeH="0" baseline="0" noProof="0" dirty="0">
                <a:ln>
                  <a:noFill/>
                </a:ln>
                <a:solidFill>
                  <a:prstClr val="white"/>
                </a:solidFill>
                <a:effectLst/>
                <a:uLnTx/>
                <a:uFillTx/>
                <a:latin typeface="Segoe UI Light"/>
                <a:ea typeface="+mn-ea"/>
                <a:cs typeface="Segoe UI Light"/>
              </a:rPr>
              <a:t>Velocity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5400" b="0" i="0" u="none" strike="noStrike" kern="1200" cap="none" spc="0" normalizeH="0" baseline="0" noProof="0" dirty="0">
                <a:ln>
                  <a:noFill/>
                </a:ln>
                <a:solidFill>
                  <a:prstClr val="white"/>
                </a:solidFill>
                <a:effectLst/>
                <a:uLnTx/>
                <a:uFillTx/>
                <a:latin typeface="Segoe UI Light"/>
                <a:ea typeface="+mn-ea"/>
                <a:cs typeface="Segoe UI Light"/>
              </a:rPr>
              <a:t>Variety</a:t>
            </a:r>
          </a:p>
        </p:txBody>
      </p:sp>
      <p:sp>
        <p:nvSpPr>
          <p:cNvPr id="8" name="Title 1"/>
          <p:cNvSpPr txBox="1">
            <a:spLocks/>
          </p:cNvSpPr>
          <p:nvPr/>
        </p:nvSpPr>
        <p:spPr>
          <a:xfrm>
            <a:off x="1341437" y="2936943"/>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r"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00" normalizeH="0" baseline="0" noProof="0" dirty="0">
                <a:ln w="3175">
                  <a:noFill/>
                </a:ln>
                <a:solidFill>
                  <a:prstClr val="white"/>
                </a:solidFill>
                <a:effectLst/>
                <a:uLnTx/>
                <a:uFillTx/>
                <a:latin typeface="Segoe UI Light" pitchFamily="34" charset="0"/>
                <a:ea typeface="+mn-ea"/>
                <a:cs typeface="Segoe UI" pitchFamily="34" charset="0"/>
              </a:rPr>
              <a:t>3 Vs</a:t>
            </a:r>
            <a:endParaRPr kumimoji="0" lang="en-US" sz="11500" b="0" i="0" u="none" strike="noStrike" kern="1200" cap="none" spc="-102" normalizeH="0" baseline="0" noProof="0" dirty="0">
              <a:ln w="3175">
                <a:noFill/>
              </a:ln>
              <a:solidFill>
                <a:prstClr val="white"/>
              </a:solidFill>
              <a:effectLst/>
              <a:uLnTx/>
              <a:uFillTx/>
              <a:latin typeface="Segoe UI Light"/>
              <a:ea typeface="+mn-ea"/>
              <a:cs typeface="Segoe UI" pitchFamily="34" charset="0"/>
            </a:endParaRPr>
          </a:p>
        </p:txBody>
      </p:sp>
      <p:sp>
        <p:nvSpPr>
          <p:cNvPr id="9" name="Left Brace 8">
            <a:extLst>
              <a:ext uri="{FF2B5EF4-FFF2-40B4-BE49-F238E27FC236}">
                <a16:creationId xmlns:a16="http://schemas.microsoft.com/office/drawing/2014/main" id="{F7EDAAF6-7075-4E66-95B8-D6DDD9E01623}"/>
              </a:ext>
            </a:extLst>
          </p:cNvPr>
          <p:cNvSpPr/>
          <p:nvPr/>
        </p:nvSpPr>
        <p:spPr>
          <a:xfrm rot="10800000" flipH="1">
            <a:off x="5608637" y="1671127"/>
            <a:ext cx="584909" cy="3652268"/>
          </a:xfrm>
          <a:prstGeom prst="leftBrace">
            <a:avLst>
              <a:gd name="adj1" fmla="val 0"/>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prstClr val="black"/>
                </a:solid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3434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Rectangle 345"/>
          <p:cNvSpPr/>
          <p:nvPr/>
        </p:nvSpPr>
        <p:spPr bwMode="auto">
          <a:xfrm>
            <a:off x="6083087" y="2506664"/>
            <a:ext cx="1736817" cy="4038598"/>
          </a:xfrm>
          <a:prstGeom prst="rect">
            <a:avLst/>
          </a:prstGeom>
          <a:solidFill>
            <a:schemeClr val="bg1"/>
          </a:solidFill>
          <a:ln w="3175">
            <a:noFill/>
          </a:ln>
          <a:effectLst/>
        </p:spPr>
        <p:txBody>
          <a:bodyPr spcFirstLastPara="0" vert="horz" wrap="square" lIns="18276" tIns="91412" rIns="18276" bIns="91372" numCol="1" spcCol="1270" anchor="t" anchorCtr="0">
            <a:no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Machine learning</a:t>
            </a:r>
            <a:b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b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and analytics</a:t>
            </a:r>
          </a:p>
        </p:txBody>
      </p:sp>
      <p:sp>
        <p:nvSpPr>
          <p:cNvPr id="345" name="Rectangle 344"/>
          <p:cNvSpPr/>
          <p:nvPr/>
        </p:nvSpPr>
        <p:spPr bwMode="auto">
          <a:xfrm>
            <a:off x="4225897" y="2506664"/>
            <a:ext cx="1736817" cy="4038598"/>
          </a:xfrm>
          <a:prstGeom prst="rect">
            <a:avLst/>
          </a:prstGeom>
          <a:solidFill>
            <a:schemeClr val="bg1"/>
          </a:solidFill>
          <a:ln w="3175">
            <a:noFill/>
          </a:ln>
          <a:effectLst/>
        </p:spPr>
        <p:txBody>
          <a:bodyPr spcFirstLastPara="0" vert="horz" wrap="square" lIns="18276" tIns="91412" rIns="18276" bIns="91372" numCol="1" spcCol="1270" anchor="t" anchorCtr="0">
            <a:no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Big data</a:t>
            </a:r>
            <a:b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b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stores</a:t>
            </a:r>
          </a:p>
        </p:txBody>
      </p:sp>
      <p:sp>
        <p:nvSpPr>
          <p:cNvPr id="343" name="Rectangle 342"/>
          <p:cNvSpPr/>
          <p:nvPr/>
        </p:nvSpPr>
        <p:spPr bwMode="auto">
          <a:xfrm>
            <a:off x="7926201" y="5340213"/>
            <a:ext cx="1736817" cy="1205049"/>
          </a:xfrm>
          <a:prstGeom prst="rect">
            <a:avLst/>
          </a:prstGeom>
          <a:solidFill>
            <a:schemeClr val="bg1"/>
          </a:solidFill>
          <a:ln w="3175">
            <a:noFill/>
          </a:ln>
          <a:effectLst/>
        </p:spPr>
        <p:txBody>
          <a:bodyPr spcFirstLastPara="0" vert="horz" wrap="square" lIns="18276" tIns="91412" rIns="18276" bIns="91372" numCol="1" spcCol="1270" anchor="t" anchorCtr="0">
            <a:no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Dashboards and visualizations</a:t>
            </a:r>
          </a:p>
        </p:txBody>
      </p:sp>
      <p:sp>
        <p:nvSpPr>
          <p:cNvPr id="344" name="Rectangle 343"/>
          <p:cNvSpPr/>
          <p:nvPr/>
        </p:nvSpPr>
        <p:spPr bwMode="auto">
          <a:xfrm>
            <a:off x="2368713" y="2506662"/>
            <a:ext cx="1736817" cy="4038600"/>
          </a:xfrm>
          <a:prstGeom prst="rect">
            <a:avLst/>
          </a:prstGeom>
          <a:solidFill>
            <a:schemeClr val="bg1"/>
          </a:solidFill>
          <a:ln w="3175">
            <a:noFill/>
          </a:ln>
          <a:effectLst/>
        </p:spPr>
        <p:txBody>
          <a:bodyPr spcFirstLastPara="0" vert="horz" wrap="square" lIns="18276" tIns="91412" rIns="18276" bIns="91372" numCol="1" spcCol="1270" anchor="t" anchorCtr="0">
            <a:no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Information</a:t>
            </a:r>
            <a:b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b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management</a:t>
            </a:r>
          </a:p>
        </p:txBody>
      </p:sp>
      <p:sp>
        <p:nvSpPr>
          <p:cNvPr id="5" name="Rectangle 4"/>
          <p:cNvSpPr/>
          <p:nvPr/>
        </p:nvSpPr>
        <p:spPr>
          <a:xfrm>
            <a:off x="8004432" y="5962639"/>
            <a:ext cx="1565062" cy="50642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51" name="Rectangle 350"/>
          <p:cNvSpPr/>
          <p:nvPr/>
        </p:nvSpPr>
        <p:spPr>
          <a:xfrm>
            <a:off x="2835253" y="4626311"/>
            <a:ext cx="1270619" cy="246221"/>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Event Hubs</a:t>
            </a:r>
            <a:endPar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52" name="Rectangle 351"/>
          <p:cNvSpPr/>
          <p:nvPr/>
        </p:nvSpPr>
        <p:spPr>
          <a:xfrm>
            <a:off x="6523037" y="4391064"/>
            <a:ext cx="1372721" cy="553998"/>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HDInsight </a:t>
            </a:r>
            <a:b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(Apache </a:t>
            </a:r>
            <a:r>
              <a:rPr kumimoji="0" lang="en-US" sz="1000" b="0" i="0" u="none" strike="noStrike" kern="0" cap="none" spc="0" normalizeH="0" baseline="0" noProof="0" dirty="0" err="1">
                <a:ln>
                  <a:noFill/>
                </a:ln>
                <a:solidFill>
                  <a:srgbClr val="FFFFFF"/>
                </a:solidFill>
                <a:effectLst/>
                <a:uLnTx/>
                <a:uFillTx/>
                <a:latin typeface="Segoe UI"/>
                <a:ea typeface="MS PGothic" panose="020B0600070205080204" pitchFamily="34" charset="-128"/>
                <a:cs typeface="Segoe UI Semilight" panose="020B0402040204020203" pitchFamily="34" charset="0"/>
              </a:rPr>
              <a:t>Hadoop</a:t>
            </a: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 </a:t>
            </a:r>
            <a:b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and Apache Spark)</a:t>
            </a:r>
          </a:p>
        </p:txBody>
      </p:sp>
      <p:sp>
        <p:nvSpPr>
          <p:cNvPr id="353" name="Rectangle 352"/>
          <p:cNvSpPr/>
          <p:nvPr/>
        </p:nvSpPr>
        <p:spPr>
          <a:xfrm>
            <a:off x="6523037" y="5021262"/>
            <a:ext cx="1268475"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Stream Analytics</a:t>
            </a:r>
          </a:p>
        </p:txBody>
      </p:sp>
      <p:sp>
        <p:nvSpPr>
          <p:cNvPr id="355" name="TextBox 354"/>
          <p:cNvSpPr txBox="1"/>
          <p:nvPr/>
        </p:nvSpPr>
        <p:spPr>
          <a:xfrm>
            <a:off x="1036637" y="2830199"/>
            <a:ext cx="1089718" cy="563074"/>
          </a:xfrm>
          <a:prstGeom prst="rect">
            <a:avLst/>
          </a:prstGeom>
          <a:noFill/>
        </p:spPr>
        <p:txBody>
          <a:bodyPr wrap="square" lIns="0" tIns="146236" rIns="182797" bIns="146236" rtlCol="0">
            <a:noAutofit/>
          </a:bodyPr>
          <a:lstStyle/>
          <a:p>
            <a:pPr marL="0" marR="0" lvl="0" indent="0" algn="l" defTabSz="93226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a:t>
            </a:r>
            <a:b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1036637" y="4366013"/>
            <a:ext cx="1089718" cy="579049"/>
          </a:xfrm>
          <a:prstGeom prst="rect">
            <a:avLst/>
          </a:prstGeom>
          <a:noFill/>
        </p:spPr>
        <p:txBody>
          <a:bodyPr wrap="square" lIns="0" tIns="146236" rIns="182797" bIns="146236" rtlCol="0">
            <a:noAutofit/>
          </a:bodyPr>
          <a:lstStyle/>
          <a:p>
            <a:pPr marL="0" marR="0" lvl="0" indent="0" algn="l" defTabSz="932260" rtl="0" eaLnBrk="1" fontAlgn="auto" latinLnBrk="0" hangingPunct="1">
              <a:lnSpc>
                <a:spcPct val="90000"/>
              </a:lnSpc>
              <a:spcBef>
                <a:spcPct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1036637" y="5935662"/>
            <a:ext cx="1382375" cy="616337"/>
          </a:xfrm>
          <a:prstGeom prst="rect">
            <a:avLst/>
          </a:prstGeom>
          <a:noFill/>
        </p:spPr>
        <p:txBody>
          <a:bodyPr wrap="square" lIns="0" tIns="146236" rIns="182797" bIns="146236" rtlCol="0">
            <a:noAutofit/>
          </a:bodyPr>
          <a:lstStyle/>
          <a:p>
            <a:pPr marL="0" marR="0" lvl="0" indent="0" algn="l" defTabSz="932260" rtl="0" eaLnBrk="1" fontAlgn="auto" latinLnBrk="0" hangingPunct="1">
              <a:lnSpc>
                <a:spcPct val="90000"/>
              </a:lnSpc>
              <a:spcBef>
                <a:spcPct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and </a:t>
            </a:r>
            <a:b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1245680" y="1772481"/>
            <a:ext cx="933306" cy="321043"/>
          </a:xfrm>
          <a:prstGeom prst="rect">
            <a:avLst/>
          </a:prstGeom>
        </p:spPr>
        <p:txBody>
          <a:bodyPr wrap="none" lIns="0" tIns="0" rIns="0" bIns="0" anchor="ctr">
            <a:noAutofit/>
          </a:bodyPr>
          <a:lstStyle/>
          <a:p>
            <a:pPr marL="0" marR="0" lvl="0" indent="0" algn="l" defTabSz="932472"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mn-cs"/>
              </a:rPr>
              <a:t>Data</a:t>
            </a:r>
          </a:p>
        </p:txBody>
      </p:sp>
      <p:sp>
        <p:nvSpPr>
          <p:cNvPr id="360" name="Rectangle 359"/>
          <p:cNvSpPr/>
          <p:nvPr/>
        </p:nvSpPr>
        <p:spPr>
          <a:xfrm>
            <a:off x="5538798" y="1744662"/>
            <a:ext cx="1484504" cy="376684"/>
          </a:xfrm>
          <a:prstGeom prst="rect">
            <a:avLst/>
          </a:prstGeom>
        </p:spPr>
        <p:txBody>
          <a:bodyPr wrap="none" lIns="0" tIns="0" rIns="0" bIns="0" anchor="ctr">
            <a:sp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mn-cs"/>
              </a:rPr>
              <a:t>Intelligence</a:t>
            </a:r>
            <a:endParaRPr kumimoji="0" lang="en-US" sz="1836" b="1"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2438085" y="1933612"/>
            <a:ext cx="2376698" cy="0"/>
          </a:xfrm>
          <a:prstGeom prst="line">
            <a:avLst/>
          </a:prstGeom>
          <a:solidFill>
            <a:srgbClr val="FFFFFF">
              <a:lumMod val="85000"/>
            </a:srgbClr>
          </a:solidFill>
          <a:ln w="28575" cap="flat" cmpd="sng" algn="ctr">
            <a:solidFill>
              <a:schemeClr val="accent5"/>
            </a:solidFill>
            <a:prstDash val="solid"/>
            <a:headEnd type="none"/>
            <a:tailEnd type="none"/>
          </a:ln>
          <a:effectLst/>
        </p:spPr>
      </p:cxnSp>
      <p:grpSp>
        <p:nvGrpSpPr>
          <p:cNvPr id="362" name="Group 361"/>
          <p:cNvGrpSpPr/>
          <p:nvPr/>
        </p:nvGrpSpPr>
        <p:grpSpPr>
          <a:xfrm rot="13500000">
            <a:off x="4635899" y="1843637"/>
            <a:ext cx="181441" cy="178729"/>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rgbClr val="FFB900"/>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rgbClr val="FFB900"/>
              </a:solidFill>
              <a:prstDash val="solid"/>
              <a:headEnd type="none"/>
              <a:tailEnd type="none"/>
            </a:ln>
            <a:effectLst/>
          </p:spPr>
        </p:cxnSp>
      </p:grpSp>
      <p:cxnSp>
        <p:nvCxnSpPr>
          <p:cNvPr id="365" name="Straight Connector 364"/>
          <p:cNvCxnSpPr/>
          <p:nvPr/>
        </p:nvCxnSpPr>
        <p:spPr>
          <a:xfrm>
            <a:off x="7746514" y="1933612"/>
            <a:ext cx="2376698" cy="0"/>
          </a:xfrm>
          <a:prstGeom prst="line">
            <a:avLst/>
          </a:prstGeom>
          <a:solidFill>
            <a:srgbClr val="FFFFFF">
              <a:lumMod val="85000"/>
            </a:srgbClr>
          </a:solidFill>
          <a:ln w="28575" cap="flat" cmpd="sng" algn="ctr">
            <a:solidFill>
              <a:schemeClr val="accent5"/>
            </a:solidFill>
            <a:prstDash val="solid"/>
            <a:headEnd type="none"/>
            <a:tailEnd type="none"/>
          </a:ln>
          <a:effectLst/>
        </p:spPr>
      </p:cxnSp>
      <p:grpSp>
        <p:nvGrpSpPr>
          <p:cNvPr id="366" name="Group 365"/>
          <p:cNvGrpSpPr/>
          <p:nvPr/>
        </p:nvGrpSpPr>
        <p:grpSpPr>
          <a:xfrm rot="13500000">
            <a:off x="9944327" y="1843637"/>
            <a:ext cx="181441" cy="178729"/>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rgbClr val="FFB900"/>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rgbClr val="FFB900"/>
              </a:solidFill>
              <a:prstDash val="solid"/>
              <a:headEnd type="none"/>
              <a:tailEnd type="none"/>
            </a:ln>
            <a:effectLst/>
          </p:spPr>
        </p:cxnSp>
      </p:grpSp>
      <p:sp>
        <p:nvSpPr>
          <p:cNvPr id="369" name="Rectangle 368"/>
          <p:cNvSpPr/>
          <p:nvPr/>
        </p:nvSpPr>
        <p:spPr>
          <a:xfrm>
            <a:off x="10757966" y="1769098"/>
            <a:ext cx="1500139" cy="327810"/>
          </a:xfrm>
          <a:prstGeom prst="rect">
            <a:avLst/>
          </a:prstGeom>
        </p:spPr>
        <p:txBody>
          <a:bodyPr wrap="none" lIns="0" tIns="0" rIns="0" bIns="0" anchor="ctr">
            <a:noAutofit/>
          </a:bodyPr>
          <a:lstStyle/>
          <a:p>
            <a:pPr marL="0" marR="0" lvl="0" indent="0" algn="l" defTabSz="932472"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mn-cs"/>
              </a:rPr>
              <a:t>Action</a:t>
            </a:r>
          </a:p>
        </p:txBody>
      </p:sp>
      <p:sp>
        <p:nvSpPr>
          <p:cNvPr id="375" name="Freeform 374"/>
          <p:cNvSpPr/>
          <p:nvPr/>
        </p:nvSpPr>
        <p:spPr bwMode="auto">
          <a:xfrm>
            <a:off x="2156390" y="2506663"/>
            <a:ext cx="175647" cy="403859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tx1"/>
            </a:solidFill>
            <a:prstDash val="solid"/>
            <a:headEnd type="none" w="med" len="med"/>
            <a:tailEnd type="none" w="med" len="med"/>
          </a:ln>
          <a:effectLst/>
        </p:spPr>
        <p:txBody>
          <a:bodyPr rtlCol="0" anchor="ctr"/>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cxnSp>
        <p:nvCxnSpPr>
          <p:cNvPr id="376" name="Straight Connector 375"/>
          <p:cNvCxnSpPr/>
          <p:nvPr/>
        </p:nvCxnSpPr>
        <p:spPr>
          <a:xfrm>
            <a:off x="1971832" y="4599707"/>
            <a:ext cx="308376" cy="0"/>
          </a:xfrm>
          <a:prstGeom prst="line">
            <a:avLst/>
          </a:prstGeom>
          <a:noFill/>
          <a:ln w="12700" cap="flat" cmpd="sng" algn="ctr">
            <a:solidFill>
              <a:schemeClr val="tx1"/>
            </a:solidFill>
            <a:prstDash val="solid"/>
            <a:headEnd type="none"/>
            <a:tailEnd type="none"/>
          </a:ln>
          <a:effectLst/>
        </p:spPr>
      </p:cxnSp>
      <p:sp>
        <p:nvSpPr>
          <p:cNvPr id="377" name="Freeform 376"/>
          <p:cNvSpPr/>
          <p:nvPr/>
        </p:nvSpPr>
        <p:spPr bwMode="auto">
          <a:xfrm flipH="1">
            <a:off x="9723436" y="2506663"/>
            <a:ext cx="169479" cy="403860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FFFFFF"/>
            </a:solidFill>
            <a:prstDash val="solid"/>
            <a:headEnd type="none" w="med" len="med"/>
            <a:tailEnd type="none" w="med" len="med"/>
          </a:ln>
          <a:effectLst/>
        </p:spPr>
        <p:txBody>
          <a:bodyPr rtlCol="0" anchor="ctr"/>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cxnSp>
        <p:nvCxnSpPr>
          <p:cNvPr id="378" name="Straight Connector 377"/>
          <p:cNvCxnSpPr/>
          <p:nvPr/>
        </p:nvCxnSpPr>
        <p:spPr>
          <a:xfrm flipH="1">
            <a:off x="9799637" y="4656132"/>
            <a:ext cx="308376" cy="0"/>
          </a:xfrm>
          <a:prstGeom prst="line">
            <a:avLst/>
          </a:prstGeom>
          <a:noFill/>
          <a:ln w="12700" cap="flat" cmpd="sng" algn="ctr">
            <a:solidFill>
              <a:schemeClr val="tx1"/>
            </a:solidFill>
            <a:prstDash val="solid"/>
            <a:headEnd type="none"/>
            <a:tailEnd type="none"/>
          </a:ln>
          <a:effectLst/>
        </p:spPr>
      </p:cxnSp>
      <p:sp>
        <p:nvSpPr>
          <p:cNvPr id="379" name="TextBox 378"/>
          <p:cNvSpPr txBox="1"/>
          <p:nvPr/>
        </p:nvSpPr>
        <p:spPr>
          <a:xfrm>
            <a:off x="10561785" y="2880996"/>
            <a:ext cx="1089718" cy="461377"/>
          </a:xfrm>
          <a:prstGeom prst="rect">
            <a:avLst/>
          </a:prstGeom>
          <a:noFill/>
        </p:spPr>
        <p:txBody>
          <a:bodyPr wrap="square" lIns="182797" tIns="146236" rIns="182797" bIns="146236" rtlCol="0">
            <a:spAutoFit/>
          </a:bodyPr>
          <a:lstStyle/>
          <a:p>
            <a:pPr marL="0" marR="0" lvl="0" indent="0" algn="l" defTabSz="932260" rtl="0" eaLnBrk="1" fontAlgn="auto" latinLnBrk="0" hangingPunct="1">
              <a:lnSpc>
                <a:spcPct val="90000"/>
              </a:lnSpc>
              <a:spcBef>
                <a:spcPct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10830491" y="6074584"/>
            <a:ext cx="868000" cy="338493"/>
          </a:xfrm>
          <a:prstGeom prst="rect">
            <a:avLst/>
          </a:prstGeom>
          <a:noFill/>
        </p:spPr>
        <p:txBody>
          <a:bodyPr wrap="square" lIns="0" tIns="0" rIns="0" bIns="0" rtlCol="0">
            <a:spAutoFit/>
          </a:bodyPr>
          <a:lstStyle/>
          <a:p>
            <a:pPr marL="0" marR="0" lvl="0" indent="0" algn="l" defTabSz="932260" rtl="0" eaLnBrk="1" fontAlgn="auto" latinLnBrk="0" hangingPunct="1">
              <a:lnSpc>
                <a:spcPct val="90000"/>
              </a:lnSpc>
              <a:spcBef>
                <a:spcPct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Automated </a:t>
            </a:r>
            <a:b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10164381" y="2919129"/>
            <a:ext cx="377110" cy="385218"/>
            <a:chOff x="6112510" y="6954657"/>
            <a:chExt cx="1181100" cy="1206500"/>
          </a:xfrm>
          <a:solidFill>
            <a:srgbClr val="FFFFFF"/>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grpSp>
        <p:nvGrpSpPr>
          <p:cNvPr id="386" name="Group 385"/>
          <p:cNvGrpSpPr/>
          <p:nvPr/>
        </p:nvGrpSpPr>
        <p:grpSpPr>
          <a:xfrm>
            <a:off x="10214543" y="6002812"/>
            <a:ext cx="385629" cy="482037"/>
            <a:chOff x="2954338" y="6831013"/>
            <a:chExt cx="1041400" cy="1301750"/>
          </a:xfrm>
          <a:solidFill>
            <a:srgbClr val="FFFFFF"/>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sp>
        <p:nvSpPr>
          <p:cNvPr id="390" name="TextBox 389"/>
          <p:cNvSpPr txBox="1"/>
          <p:nvPr/>
        </p:nvSpPr>
        <p:spPr>
          <a:xfrm>
            <a:off x="10052993" y="4763032"/>
            <a:ext cx="1089718" cy="461377"/>
          </a:xfrm>
          <a:prstGeom prst="rect">
            <a:avLst/>
          </a:prstGeom>
          <a:noFill/>
        </p:spPr>
        <p:txBody>
          <a:bodyPr wrap="square" lIns="182797" tIns="146236" rIns="182797" bIns="146236" rtlCol="0">
            <a:spAutoFit/>
          </a:bodyPr>
          <a:lstStyle/>
          <a:p>
            <a:pPr marL="0" marR="0" lvl="0" indent="0" algn="l" defTabSz="932260" rtl="0" eaLnBrk="1" fontAlgn="auto" latinLnBrk="0" hangingPunct="1">
              <a:lnSpc>
                <a:spcPct val="90000"/>
              </a:lnSpc>
              <a:spcBef>
                <a:spcPct val="0"/>
              </a:spcBef>
              <a:spcAft>
                <a:spcPts val="600"/>
              </a:spcAft>
              <a:buClrTx/>
              <a:buSzTx/>
              <a:buFontTx/>
              <a:buNone/>
              <a:tabLst/>
              <a:defRPr/>
            </a:pPr>
            <a:r>
              <a:rPr kumimoji="0" lang="en-US" sz="1198"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10154594" y="4446267"/>
            <a:ext cx="462251" cy="357557"/>
            <a:chOff x="5007615" y="2323753"/>
            <a:chExt cx="649029" cy="502032"/>
          </a:xfrm>
          <a:solidFill>
            <a:srgbClr val="FFFFFF"/>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12" tIns="45704" rIns="91412" bIns="45704" numCol="1" anchor="t" anchorCtr="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12" tIns="45704" rIns="91412" bIns="45704" numCol="1" anchor="t" anchorCtr="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sp>
        <p:nvSpPr>
          <p:cNvPr id="393" name="Rectangle 392"/>
          <p:cNvSpPr/>
          <p:nvPr/>
        </p:nvSpPr>
        <p:spPr bwMode="auto">
          <a:xfrm>
            <a:off x="10944743" y="3962802"/>
            <a:ext cx="986562" cy="1542298"/>
          </a:xfrm>
          <a:prstGeom prst="rect">
            <a:avLst/>
          </a:prstGeom>
          <a:noFill/>
          <a:ln w="9525" cap="flat" cmpd="sng" algn="ctr">
            <a:solidFill>
              <a:schemeClr val="accent5"/>
            </a:solidFill>
            <a:prstDash val="dash"/>
            <a:headEnd type="none" w="med" len="med"/>
            <a:tailEnd type="none" w="med" len="med"/>
          </a:ln>
          <a:effectLst/>
        </p:spPr>
        <p:txBody>
          <a:bodyPr rot="0" spcFirstLastPara="0" vertOverflow="overflow" horzOverflow="overflow" vert="horz" wrap="square" lIns="182824" tIns="146258" rIns="182824" bIns="146258" numCol="1" spcCol="0" rtlCol="0" fromWordArt="0" anchor="t" anchorCtr="0" forceAA="0" compatLnSpc="1">
            <a:prstTxWarp prst="textNoShape">
              <a:avLst/>
            </a:prstTxWarp>
            <a:noAutofit/>
          </a:bodyPr>
          <a:lstStyle/>
          <a:p>
            <a:pPr marL="0" marR="0" lvl="0" indent="0" algn="ctr" defTabSz="93216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4" name="TextBox 393"/>
          <p:cNvSpPr txBox="1"/>
          <p:nvPr/>
        </p:nvSpPr>
        <p:spPr>
          <a:xfrm>
            <a:off x="11354526" y="4062079"/>
            <a:ext cx="473242" cy="164342"/>
          </a:xfrm>
          <a:prstGeom prst="rect">
            <a:avLst/>
          </a:prstGeom>
          <a:noFill/>
        </p:spPr>
        <p:txBody>
          <a:bodyPr wrap="square" lIns="0" tIns="0" rIns="0" bIns="0" rtlCol="0">
            <a:spAutoFit/>
          </a:bodyPr>
          <a:lstStyle/>
          <a:p>
            <a:pPr marL="0" marR="0" lvl="0" indent="0" algn="l" defTabSz="932260" rtl="0" eaLnBrk="1" fontAlgn="auto" latinLnBrk="0" hangingPunct="1">
              <a:lnSpc>
                <a:spcPct val="100000"/>
              </a:lnSpc>
              <a:spcBef>
                <a:spcPct val="0"/>
              </a:spcBef>
              <a:spcAft>
                <a:spcPts val="600"/>
              </a:spcAft>
              <a:buClrTx/>
              <a:buSzTx/>
              <a:buFontTx/>
              <a:buNone/>
              <a:tabLst/>
              <a:defRPr/>
            </a:pPr>
            <a:r>
              <a:rPr kumimoji="0" lang="en-US" sz="1047"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Web</a:t>
            </a:r>
          </a:p>
        </p:txBody>
      </p:sp>
      <p:sp>
        <p:nvSpPr>
          <p:cNvPr id="395" name="TextBox 394"/>
          <p:cNvSpPr txBox="1"/>
          <p:nvPr/>
        </p:nvSpPr>
        <p:spPr>
          <a:xfrm>
            <a:off x="11354526" y="4611535"/>
            <a:ext cx="473242" cy="164342"/>
          </a:xfrm>
          <a:prstGeom prst="rect">
            <a:avLst/>
          </a:prstGeom>
          <a:noFill/>
        </p:spPr>
        <p:txBody>
          <a:bodyPr wrap="square" lIns="0" tIns="0" rIns="0" bIns="0" rtlCol="0">
            <a:spAutoFit/>
          </a:bodyPr>
          <a:lstStyle/>
          <a:p>
            <a:pPr marL="0" marR="0" lvl="0" indent="0" algn="l" defTabSz="932260" rtl="0" eaLnBrk="1" fontAlgn="auto" latinLnBrk="0" hangingPunct="1">
              <a:lnSpc>
                <a:spcPct val="100000"/>
              </a:lnSpc>
              <a:spcBef>
                <a:spcPct val="0"/>
              </a:spcBef>
              <a:spcAft>
                <a:spcPts val="600"/>
              </a:spcAft>
              <a:buClrTx/>
              <a:buSzTx/>
              <a:buFontTx/>
              <a:buNone/>
              <a:tabLst/>
              <a:defRPr/>
            </a:pPr>
            <a:r>
              <a:rPr kumimoji="0" lang="en-US" sz="1047"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11354526" y="5199572"/>
            <a:ext cx="473242" cy="164342"/>
          </a:xfrm>
          <a:prstGeom prst="rect">
            <a:avLst/>
          </a:prstGeom>
          <a:noFill/>
        </p:spPr>
        <p:txBody>
          <a:bodyPr wrap="square" lIns="0" tIns="0" rIns="0" bIns="0" rtlCol="0">
            <a:spAutoFit/>
          </a:bodyPr>
          <a:lstStyle/>
          <a:p>
            <a:pPr marL="0" marR="0" lvl="0" indent="0" algn="l" defTabSz="932260" rtl="0" eaLnBrk="1" fontAlgn="auto" latinLnBrk="0" hangingPunct="1">
              <a:lnSpc>
                <a:spcPct val="100000"/>
              </a:lnSpc>
              <a:spcBef>
                <a:spcPct val="0"/>
              </a:spcBef>
              <a:spcAft>
                <a:spcPts val="600"/>
              </a:spcAft>
              <a:buClrTx/>
              <a:buSzTx/>
              <a:buFontTx/>
              <a:buNone/>
              <a:tabLst/>
              <a:defRPr/>
            </a:pPr>
            <a:r>
              <a:rPr kumimoji="0" lang="en-US" sz="1047"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11049595" y="4060467"/>
            <a:ext cx="187629" cy="18762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12" tIns="45704" rIns="91412" bIns="45704" numCol="1" anchor="t" anchorCtr="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398" name="Freeform 397"/>
          <p:cNvSpPr>
            <a:spLocks/>
          </p:cNvSpPr>
          <p:nvPr/>
        </p:nvSpPr>
        <p:spPr bwMode="auto">
          <a:xfrm>
            <a:off x="11077337" y="4616336"/>
            <a:ext cx="131182" cy="235723"/>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12" tIns="45704" rIns="91412" bIns="45704" numCol="1" anchor="t" anchorCtr="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06" name="Freeform 405"/>
          <p:cNvSpPr/>
          <p:nvPr/>
        </p:nvSpPr>
        <p:spPr bwMode="auto">
          <a:xfrm>
            <a:off x="11026577" y="5204479"/>
            <a:ext cx="248348" cy="140153"/>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noFill/>
            <a:prstDash val="solid"/>
            <a:headEnd type="none" w="med" len="med"/>
            <a:tailEnd type="none" w="med" len="med"/>
          </a:ln>
          <a:effectLst/>
        </p:spPr>
        <p:txBody>
          <a:bodyPr rot="0" spcFirstLastPara="0" vertOverflow="overflow" horzOverflow="overflow" vert="horz" wrap="square" lIns="182824" tIns="146258" rIns="182824" bIns="146258" numCol="1" spcCol="0" rtlCol="0" fromWordArt="0" anchor="t" anchorCtr="0" forceAA="0" compatLnSpc="1">
            <a:prstTxWarp prst="textNoShape">
              <a:avLst/>
            </a:prstTxWarp>
            <a:noAutofit/>
          </a:bodyPr>
          <a:lstStyle/>
          <a:p>
            <a:pPr marL="0" marR="0" lvl="0" indent="0" algn="ctr" defTabSz="93216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07" name="Straight Connector 406"/>
          <p:cNvCxnSpPr/>
          <p:nvPr/>
        </p:nvCxnSpPr>
        <p:spPr>
          <a:xfrm flipH="1">
            <a:off x="10659358" y="4656132"/>
            <a:ext cx="308376" cy="0"/>
          </a:xfrm>
          <a:prstGeom prst="line">
            <a:avLst/>
          </a:prstGeom>
          <a:noFill/>
          <a:ln w="9525" cap="flat" cmpd="sng" algn="ctr">
            <a:solidFill>
              <a:schemeClr val="tx1"/>
            </a:solidFill>
            <a:prstDash val="solid"/>
            <a:headEnd type="none" w="med" len="med"/>
            <a:tailEnd type="none" w="med" len="med"/>
          </a:ln>
          <a:effectLst/>
        </p:spPr>
      </p:cxnSp>
      <p:sp>
        <p:nvSpPr>
          <p:cNvPr id="411" name="Rectangle 410"/>
          <p:cNvSpPr/>
          <p:nvPr/>
        </p:nvSpPr>
        <p:spPr>
          <a:xfrm>
            <a:off x="4719018" y="3878262"/>
            <a:ext cx="1270619"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SQL Data </a:t>
            </a:r>
          </a:p>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Warehouse</a:t>
            </a:r>
          </a:p>
        </p:txBody>
      </p:sp>
      <p:sp>
        <p:nvSpPr>
          <p:cNvPr id="412" name="Rectangle 411"/>
          <p:cNvSpPr/>
          <p:nvPr/>
        </p:nvSpPr>
        <p:spPr>
          <a:xfrm>
            <a:off x="2835253" y="4063647"/>
            <a:ext cx="1270619" cy="246221"/>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Data Catalog</a:t>
            </a:r>
          </a:p>
        </p:txBody>
      </p:sp>
      <p:grpSp>
        <p:nvGrpSpPr>
          <p:cNvPr id="413" name="Group 412"/>
          <p:cNvGrpSpPr/>
          <p:nvPr/>
        </p:nvGrpSpPr>
        <p:grpSpPr>
          <a:xfrm>
            <a:off x="2522170" y="4021216"/>
            <a:ext cx="274912" cy="292436"/>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sp>
        <p:nvSpPr>
          <p:cNvPr id="417" name="Rectangle 416"/>
          <p:cNvSpPr/>
          <p:nvPr/>
        </p:nvSpPr>
        <p:spPr>
          <a:xfrm>
            <a:off x="6523037" y="3878262"/>
            <a:ext cx="1268475"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Data Lake Analytics</a:t>
            </a:r>
          </a:p>
        </p:txBody>
      </p:sp>
      <p:sp>
        <p:nvSpPr>
          <p:cNvPr id="422" name="Rectangle 421"/>
          <p:cNvSpPr/>
          <p:nvPr/>
        </p:nvSpPr>
        <p:spPr>
          <a:xfrm>
            <a:off x="2835253" y="3430272"/>
            <a:ext cx="1270619" cy="246221"/>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Data Factory </a:t>
            </a:r>
            <a:endPar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23" name="Rectangle 422"/>
          <p:cNvSpPr/>
          <p:nvPr/>
        </p:nvSpPr>
        <p:spPr>
          <a:xfrm>
            <a:off x="6523037" y="3346374"/>
            <a:ext cx="1268475"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Machine Learning</a:t>
            </a:r>
          </a:p>
        </p:txBody>
      </p:sp>
      <p:sp>
        <p:nvSpPr>
          <p:cNvPr id="424" name="Rectangle 423"/>
          <p:cNvSpPr/>
          <p:nvPr/>
        </p:nvSpPr>
        <p:spPr>
          <a:xfrm>
            <a:off x="4719018" y="3348061"/>
            <a:ext cx="1270619"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Data </a:t>
            </a:r>
            <a:b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Lake Store</a:t>
            </a:r>
          </a:p>
        </p:txBody>
      </p:sp>
      <p:sp>
        <p:nvSpPr>
          <p:cNvPr id="447" name="Rectangle 446"/>
          <p:cNvSpPr/>
          <p:nvPr/>
        </p:nvSpPr>
        <p:spPr>
          <a:xfrm>
            <a:off x="8557090" y="6011862"/>
            <a:ext cx="937747"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a:rPr>
              <a:t>Microsoft Power BI</a:t>
            </a:r>
          </a:p>
        </p:txBody>
      </p:sp>
      <p:grpSp>
        <p:nvGrpSpPr>
          <p:cNvPr id="448" name="Group 447"/>
          <p:cNvGrpSpPr/>
          <p:nvPr/>
        </p:nvGrpSpPr>
        <p:grpSpPr>
          <a:xfrm>
            <a:off x="8199437" y="6127260"/>
            <a:ext cx="324804" cy="20759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12" tIns="44809" rIns="89612" bIns="44809"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12" tIns="44809" rIns="89612" bIns="44809"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12" tIns="44809" rIns="89612" bIns="44809"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12" tIns="44809" rIns="89612" bIns="44809"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12" tIns="44809" rIns="89612" bIns="44809"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grpSp>
        <p:nvGrpSpPr>
          <p:cNvPr id="455" name="Group 454"/>
          <p:cNvGrpSpPr/>
          <p:nvPr/>
        </p:nvGrpSpPr>
        <p:grpSpPr>
          <a:xfrm>
            <a:off x="6174705" y="5092154"/>
            <a:ext cx="352546" cy="270820"/>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2" tIns="45704" rIns="91412" bIns="457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61" name="Freeform 460"/>
          <p:cNvSpPr/>
          <p:nvPr/>
        </p:nvSpPr>
        <p:spPr bwMode="auto">
          <a:xfrm>
            <a:off x="2516441" y="3369028"/>
            <a:ext cx="286370" cy="3009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2" tIns="45704" rIns="91412" bIns="45704" numCol="1" spcCol="0" rtlCol="0" fromWordArt="0" anchor="ctr" anchorCtr="0" forceAA="0" compatLnSpc="1">
            <a:prstTxWarp prst="textNoShape">
              <a:avLst/>
            </a:prstTxWarp>
            <a:noAutofit/>
          </a:bodyPr>
          <a:lstStyle/>
          <a:p>
            <a:pPr marL="0" marR="0" lvl="0" indent="0" algn="ctr" defTabSz="932167"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2" name="Freeform 461"/>
          <p:cNvSpPr/>
          <p:nvPr/>
        </p:nvSpPr>
        <p:spPr bwMode="auto">
          <a:xfrm>
            <a:off x="2543875" y="4631236"/>
            <a:ext cx="231502" cy="24225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2" tIns="45704" rIns="91412" bIns="45704" numCol="1" spcCol="0" rtlCol="0" fromWordArt="0" anchor="ctr" anchorCtr="0" forceAA="0" compatLnSpc="1">
            <a:prstTxWarp prst="textNoShape">
              <a:avLst/>
            </a:prstTxWarp>
            <a:noAutofit/>
          </a:bodyPr>
          <a:lstStyle/>
          <a:p>
            <a:pPr marL="0" marR="0" lvl="0" indent="0" algn="ctr" defTabSz="932167"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3" name="Freeform 462"/>
          <p:cNvSpPr/>
          <p:nvPr/>
        </p:nvSpPr>
        <p:spPr bwMode="auto">
          <a:xfrm flipH="1">
            <a:off x="6217393" y="3384766"/>
            <a:ext cx="267170" cy="28273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2" tIns="45704" rIns="91412" bIns="45704" numCol="1" spcCol="0" rtlCol="0" fromWordArt="0" anchor="ctr" anchorCtr="0" forceAA="0" compatLnSpc="1">
            <a:prstTxWarp prst="textNoShape">
              <a:avLst/>
            </a:prstTxWarp>
            <a:noAutofit/>
          </a:bodyPr>
          <a:lstStyle/>
          <a:p>
            <a:pPr marL="0" marR="0" lvl="0" indent="0" algn="ctr" defTabSz="932167"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7" name="Freeform 34"/>
          <p:cNvSpPr>
            <a:spLocks noChangeAspect="1" noEditPoints="1"/>
          </p:cNvSpPr>
          <p:nvPr/>
        </p:nvSpPr>
        <p:spPr bwMode="auto">
          <a:xfrm>
            <a:off x="427037" y="2952629"/>
            <a:ext cx="530186" cy="419440"/>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w="15240">
            <a:solidFill>
              <a:schemeClr val="bg2"/>
            </a:solidFill>
          </a:ln>
        </p:spPr>
        <p:txBody>
          <a:bodyPr vert="horz" wrap="square" lIns="91398" tIns="45698" rIns="91398" bIns="45698" numCol="1" anchor="t" anchorCtr="0" compatLnSpc="1">
            <a:prstTxWarp prst="textNoShape">
              <a:avLst/>
            </a:prstTxWarp>
          </a:bodyPr>
          <a:lstStyle/>
          <a:p>
            <a:pPr marL="0" marR="0" lvl="0" indent="0" algn="l" defTabSz="93226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333333"/>
              </a:solidFill>
              <a:effectLst/>
              <a:uLnTx/>
              <a:uFillTx/>
              <a:latin typeface="Segoe UI"/>
              <a:ea typeface="MS PGothic" panose="020B0600070205080204" pitchFamily="34" charset="-128"/>
              <a:cs typeface="+mn-cs"/>
            </a:endParaRPr>
          </a:p>
        </p:txBody>
      </p:sp>
      <p:grpSp>
        <p:nvGrpSpPr>
          <p:cNvPr id="468" name="Group 467"/>
          <p:cNvGrpSpPr/>
          <p:nvPr/>
        </p:nvGrpSpPr>
        <p:grpSpPr>
          <a:xfrm>
            <a:off x="462851" y="4388846"/>
            <a:ext cx="521878" cy="533382"/>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w="9525">
              <a:noFill/>
              <a:round/>
              <a:headEnd/>
              <a:tailEnd/>
            </a:ln>
            <a:extLst/>
          </p:spPr>
          <p:txBody>
            <a:bodyPr vert="horz" wrap="square" lIns="91412" tIns="45704" rIns="91412" bIns="45704" numCol="1" anchor="t" anchorCtr="0" compatLnSpc="1">
              <a:prstTxWarp prst="textNoShape">
                <a:avLst/>
              </a:prstTxWarp>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grpSp>
      <p:sp>
        <p:nvSpPr>
          <p:cNvPr id="480" name="Freeform 479"/>
          <p:cNvSpPr>
            <a:spLocks noChangeAspect="1"/>
          </p:cNvSpPr>
          <p:nvPr/>
        </p:nvSpPr>
        <p:spPr bwMode="auto">
          <a:xfrm>
            <a:off x="503237" y="6015301"/>
            <a:ext cx="269554" cy="457058"/>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12" tIns="45704" rIns="91412" bIns="45704" numCol="1" anchor="t" anchorCtr="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sp>
        <p:nvSpPr>
          <p:cNvPr id="127" name="Rectangle 126"/>
          <p:cNvSpPr/>
          <p:nvPr/>
        </p:nvSpPr>
        <p:spPr bwMode="auto">
          <a:xfrm>
            <a:off x="7940097" y="2506868"/>
            <a:ext cx="1736621" cy="1500928"/>
          </a:xfrm>
          <a:prstGeom prst="rect">
            <a:avLst/>
          </a:prstGeom>
          <a:solidFill>
            <a:schemeClr val="bg1"/>
          </a:solidFill>
          <a:ln w="3175">
            <a:noFill/>
          </a:ln>
          <a:effectLst/>
        </p:spPr>
        <p:txBody>
          <a:bodyPr spcFirstLastPara="0" vert="horz" wrap="square" lIns="18273" tIns="91401" rIns="18273" bIns="91361" numCol="1" spcCol="1270" anchor="t" anchorCtr="0">
            <a:noAutofit/>
          </a:bodyPr>
          <a:lstStyle/>
          <a:p>
            <a:pPr marL="0" marR="0" lvl="0" indent="0" algn="ctr" defTabSz="724787" rtl="0" eaLnBrk="1" fontAlgn="auto" latinLnBrk="0" hangingPunct="1">
              <a:lnSpc>
                <a:spcPct val="100000"/>
              </a:lnSpc>
              <a:spcBef>
                <a:spcPts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charset="0"/>
                <a:cs typeface="Segoe UI Light"/>
              </a:rPr>
              <a:t>Intelligence</a:t>
            </a:r>
          </a:p>
        </p:txBody>
      </p:sp>
      <p:sp>
        <p:nvSpPr>
          <p:cNvPr id="128" name="Rectangle 127"/>
          <p:cNvSpPr/>
          <p:nvPr/>
        </p:nvSpPr>
        <p:spPr>
          <a:xfrm>
            <a:off x="8443186" y="3625681"/>
            <a:ext cx="1268331" cy="246221"/>
          </a:xfrm>
          <a:prstGeom prst="rect">
            <a:avLst/>
          </a:prstGeom>
        </p:spPr>
        <p:txBody>
          <a:bodyPr wrap="square">
            <a:spAutoFit/>
          </a:bodyPr>
          <a:lstStyle/>
          <a:p>
            <a:pPr marL="0" marR="0" lvl="0" indent="0" algn="l" defTabSz="91411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Cortana</a:t>
            </a:r>
          </a:p>
        </p:txBody>
      </p:sp>
      <p:grpSp>
        <p:nvGrpSpPr>
          <p:cNvPr id="129" name="Group 128"/>
          <p:cNvGrpSpPr/>
          <p:nvPr/>
        </p:nvGrpSpPr>
        <p:grpSpPr>
          <a:xfrm>
            <a:off x="8122586" y="3624151"/>
            <a:ext cx="260848" cy="260848"/>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2181" rtl="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2181" rtl="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32" name="Group 131"/>
          <p:cNvGrpSpPr/>
          <p:nvPr/>
        </p:nvGrpSpPr>
        <p:grpSpPr>
          <a:xfrm>
            <a:off x="8039386" y="2919801"/>
            <a:ext cx="427248" cy="273960"/>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01" tIns="45700" rIns="91401" bIns="45700" numCol="1" anchor="t" anchorCtr="0" compatLnSpc="1">
              <a:prstTxWarp prst="textNoShape">
                <a:avLst/>
              </a:prstTxWarp>
              <a:noAutofit/>
            </a:bodyPr>
            <a:lstStyle/>
            <a:p>
              <a:pPr marL="0" marR="0" lvl="0" indent="0" algn="l" defTabSz="91411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charset="0"/>
                <a:cs typeface="+mn-cs"/>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algn="l" defTabSz="914116"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F"/>
                </a:solidFill>
                <a:effectLst/>
                <a:uLnTx/>
                <a:uFillTx/>
                <a:latin typeface="Segoe UI"/>
                <a:ea typeface="MS PGothic" charset="0"/>
                <a:cs typeface="+mn-cs"/>
              </a:endParaRPr>
            </a:p>
          </p:txBody>
        </p:sp>
      </p:grpSp>
      <p:sp>
        <p:nvSpPr>
          <p:cNvPr id="135" name="Freeform 453"/>
          <p:cNvSpPr/>
          <p:nvPr/>
        </p:nvSpPr>
        <p:spPr bwMode="auto">
          <a:xfrm>
            <a:off x="8083374" y="3291962"/>
            <a:ext cx="339272" cy="230625"/>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2181"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6" name="Rectangle 135"/>
          <p:cNvSpPr/>
          <p:nvPr/>
        </p:nvSpPr>
        <p:spPr bwMode="auto">
          <a:xfrm>
            <a:off x="7926201" y="4044615"/>
            <a:ext cx="1736621" cy="1255192"/>
          </a:xfrm>
          <a:prstGeom prst="rect">
            <a:avLst/>
          </a:prstGeom>
          <a:solidFill>
            <a:schemeClr val="bg1"/>
          </a:solidFill>
          <a:ln w="3175">
            <a:noFill/>
          </a:ln>
          <a:effectLst/>
        </p:spPr>
        <p:txBody>
          <a:bodyPr spcFirstLastPara="0" vert="horz" wrap="square" lIns="18273" tIns="91401" rIns="18273" bIns="91361" numCol="1" spcCol="1270" anchor="t" anchorCtr="0">
            <a:noAutofit/>
          </a:bodyPr>
          <a:lstStyle/>
          <a:p>
            <a:pPr marL="0" marR="0" lvl="0" indent="0" algn="ctr" defTabSz="724787" rtl="0" eaLnBrk="1" fontAlgn="auto" latinLnBrk="0" hangingPunct="1">
              <a:lnSpc>
                <a:spcPct val="100000"/>
              </a:lnSpc>
              <a:spcBef>
                <a:spcPts val="0"/>
              </a:spcBef>
              <a:spcAft>
                <a:spcPct val="35000"/>
              </a:spcAft>
              <a:buClrTx/>
              <a:buSzTx/>
              <a:buFontTx/>
              <a:buNone/>
              <a:tabLst/>
              <a:defRPr/>
            </a:pPr>
            <a:r>
              <a:rPr kumimoji="0" lang="en-US" sz="1398" b="0" i="0" u="none" strike="noStrike" kern="0" cap="none" spc="0" normalizeH="0" baseline="0" noProof="0" dirty="0">
                <a:ln>
                  <a:noFill/>
                </a:ln>
                <a:solidFill>
                  <a:srgbClr val="002050"/>
                </a:solidFill>
                <a:effectLst/>
                <a:uLnTx/>
                <a:uFillTx/>
                <a:latin typeface="Segoe UI Semibold" panose="020B0702040204020203" pitchFamily="34" charset="0"/>
                <a:ea typeface="MS PGothic" charset="0"/>
                <a:cs typeface="Segoe UI Semibold" panose="020B0702040204020203" pitchFamily="34" charset="0"/>
              </a:rPr>
              <a:t> </a:t>
            </a:r>
          </a:p>
        </p:txBody>
      </p:sp>
      <p:sp>
        <p:nvSpPr>
          <p:cNvPr id="138" name="Rectangle 137"/>
          <p:cNvSpPr/>
          <p:nvPr/>
        </p:nvSpPr>
        <p:spPr>
          <a:xfrm>
            <a:off x="8408396" y="4512281"/>
            <a:ext cx="1292178" cy="707886"/>
          </a:xfrm>
          <a:prstGeom prst="rect">
            <a:avLst/>
          </a:prstGeom>
        </p:spPr>
        <p:txBody>
          <a:bodyPr wrap="square">
            <a:spAutoFit/>
          </a:bodyPr>
          <a:lstStyle/>
          <a:p>
            <a:pPr marL="0" marR="0" lvl="0" indent="0" algn="l" defTabSz="932094" rtl="0" eaLnBrk="1" fontAlgn="auto" latinLnBrk="0" hangingPunct="1">
              <a:lnSpc>
                <a:spcPct val="100000"/>
              </a:lnSpc>
              <a:spcBef>
                <a:spcPts val="0"/>
              </a:spcBef>
              <a:spcAft>
                <a:spcPts val="0"/>
              </a:spcAft>
              <a:buClrTx/>
              <a:buSzTx/>
              <a:buFontTx/>
              <a:buNone/>
              <a:tabLst/>
              <a:defRPr/>
            </a:pPr>
            <a:r>
              <a:rPr kumimoji="0" lang="en-US" sz="1000" b="0" i="0" u="none" strike="noStrike" kern="0" cap="none" spc="-30" normalizeH="0" baseline="0" noProof="0" dirty="0">
                <a:ln>
                  <a:noFill/>
                </a:ln>
                <a:solidFill>
                  <a:srgbClr val="FFFFFF"/>
                </a:solidFill>
                <a:effectLst/>
                <a:uLnTx/>
                <a:uFillTx/>
                <a:latin typeface="Segoe UI"/>
                <a:ea typeface="MS PGothic" charset="0"/>
                <a:cs typeface="Segoe UI"/>
              </a:rPr>
              <a:t>Recommendations,</a:t>
            </a:r>
          </a:p>
          <a:p>
            <a:pPr marL="0" marR="0" lvl="0" indent="0" algn="l" defTabSz="932094" rtl="0" eaLnBrk="1" fontAlgn="auto" latinLnBrk="0" hangingPunct="1">
              <a:lnSpc>
                <a:spcPct val="100000"/>
              </a:lnSpc>
              <a:spcBef>
                <a:spcPts val="0"/>
              </a:spcBef>
              <a:spcAft>
                <a:spcPts val="0"/>
              </a:spcAft>
              <a:buClrTx/>
              <a:buSzTx/>
              <a:buFontTx/>
              <a:buNone/>
              <a:tabLst/>
              <a:defRPr/>
            </a:pPr>
            <a:r>
              <a:rPr kumimoji="0" lang="en-US" sz="1000" b="0" i="0" u="none" strike="noStrike" kern="0" cap="none" spc="-30" normalizeH="0" baseline="0" noProof="0" dirty="0">
                <a:ln>
                  <a:noFill/>
                </a:ln>
                <a:solidFill>
                  <a:srgbClr val="FFFFFF"/>
                </a:solidFill>
                <a:effectLst/>
                <a:uLnTx/>
                <a:uFillTx/>
                <a:latin typeface="Segoe UI"/>
                <a:ea typeface="MS PGothic" charset="0"/>
                <a:cs typeface="Segoe UI"/>
              </a:rPr>
              <a:t>customer churn,</a:t>
            </a:r>
          </a:p>
          <a:p>
            <a:pPr marL="0" marR="0" lvl="0" indent="0" algn="l" defTabSz="932094" rtl="0" eaLnBrk="1" fontAlgn="auto" latinLnBrk="0" hangingPunct="1">
              <a:lnSpc>
                <a:spcPct val="100000"/>
              </a:lnSpc>
              <a:spcBef>
                <a:spcPts val="0"/>
              </a:spcBef>
              <a:spcAft>
                <a:spcPts val="0"/>
              </a:spcAft>
              <a:buClrTx/>
              <a:buSzTx/>
              <a:buFontTx/>
              <a:buNone/>
              <a:tabLst/>
              <a:defRPr/>
            </a:pPr>
            <a:r>
              <a:rPr kumimoji="0" lang="en-US" sz="1000" b="0" i="0" u="none" strike="noStrike" kern="0" cap="none" spc="-30" normalizeH="0" baseline="0" noProof="0" dirty="0">
                <a:ln>
                  <a:noFill/>
                </a:ln>
                <a:solidFill>
                  <a:srgbClr val="FFFFFF"/>
                </a:solidFill>
                <a:effectLst/>
                <a:uLnTx/>
                <a:uFillTx/>
                <a:latin typeface="Segoe UI"/>
                <a:ea typeface="MS PGothic" charset="0"/>
                <a:cs typeface="Segoe UI"/>
              </a:rPr>
              <a:t>forecasting, and </a:t>
            </a:r>
            <a:br>
              <a:rPr kumimoji="0" lang="en-US" sz="1000" b="0" i="0" u="none" strike="noStrike" kern="0" cap="none" spc="-30" normalizeH="0" baseline="0" noProof="0" dirty="0">
                <a:ln>
                  <a:noFill/>
                </a:ln>
                <a:solidFill>
                  <a:srgbClr val="FFFFFF"/>
                </a:solidFill>
                <a:effectLst/>
                <a:uLnTx/>
                <a:uFillTx/>
                <a:latin typeface="Segoe UI"/>
                <a:ea typeface="MS PGothic" charset="0"/>
                <a:cs typeface="Segoe UI"/>
              </a:rPr>
            </a:br>
            <a:r>
              <a:rPr kumimoji="0" lang="en-US" sz="1000" b="0" i="0" u="none" strike="noStrike" kern="0" cap="none" spc="-30" normalizeH="0" baseline="0" noProof="0" dirty="0">
                <a:ln>
                  <a:noFill/>
                </a:ln>
                <a:solidFill>
                  <a:srgbClr val="FFFFFF"/>
                </a:solidFill>
                <a:effectLst/>
                <a:uLnTx/>
                <a:uFillTx/>
                <a:latin typeface="Segoe UI"/>
                <a:ea typeface="MS PGothic" charset="0"/>
                <a:cs typeface="Segoe UI"/>
              </a:rPr>
              <a:t>so on</a:t>
            </a:r>
          </a:p>
        </p:txBody>
      </p:sp>
      <p:grpSp>
        <p:nvGrpSpPr>
          <p:cNvPr id="139" name="Group 138"/>
          <p:cNvGrpSpPr/>
          <p:nvPr/>
        </p:nvGrpSpPr>
        <p:grpSpPr>
          <a:xfrm>
            <a:off x="8047037" y="4564062"/>
            <a:ext cx="357850" cy="291356"/>
            <a:chOff x="-2530475" y="305948"/>
            <a:chExt cx="1119187" cy="911226"/>
          </a:xfrm>
          <a:solidFill>
            <a:srgbClr val="505050"/>
          </a:solidFill>
        </p:grpSpPr>
        <p:sp>
          <p:nvSpPr>
            <p:cNvPr id="140"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sp>
          <p:nvSpPr>
            <p:cNvPr id="141"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sp>
          <p:nvSpPr>
            <p:cNvPr id="142"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sp>
          <p:nvSpPr>
            <p:cNvPr id="143"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sp>
          <p:nvSpPr>
            <p:cNvPr id="144"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sp>
          <p:nvSpPr>
            <p:cNvPr id="145"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76" tIns="45687" rIns="91376" bIns="45687" numCol="1" anchor="t" anchorCtr="0" compatLnSpc="1">
              <a:prstTxWarp prst="textNoShape">
                <a:avLst/>
              </a:prstTxWarp>
            </a:bodyPr>
            <a:lstStyle/>
            <a:p>
              <a:pPr marL="0" marR="0" lvl="0" indent="0" algn="l" defTabSz="93209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a:ea typeface="MS PGothic" charset="0"/>
                <a:cs typeface="+mn-cs"/>
              </a:endParaRPr>
            </a:p>
          </p:txBody>
        </p:sp>
      </p:grpSp>
      <p:sp>
        <p:nvSpPr>
          <p:cNvPr id="146" name="Rectangle 145"/>
          <p:cNvSpPr/>
          <p:nvPr/>
        </p:nvSpPr>
        <p:spPr>
          <a:xfrm>
            <a:off x="8462634" y="3291962"/>
            <a:ext cx="1268331" cy="246221"/>
          </a:xfrm>
          <a:prstGeom prst="rect">
            <a:avLst/>
          </a:prstGeom>
        </p:spPr>
        <p:txBody>
          <a:bodyPr wrap="square" anchor="ctr">
            <a:spAutoFit/>
          </a:bodyPr>
          <a:lstStyle/>
          <a:p>
            <a:pPr marL="0" marR="0" lvl="0" indent="0" algn="l" defTabSz="91411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Bot Framework</a:t>
            </a:r>
          </a:p>
        </p:txBody>
      </p:sp>
      <p:sp>
        <p:nvSpPr>
          <p:cNvPr id="147" name="Rectangle 146"/>
          <p:cNvSpPr/>
          <p:nvPr/>
        </p:nvSpPr>
        <p:spPr>
          <a:xfrm>
            <a:off x="8462634" y="2865394"/>
            <a:ext cx="1268331" cy="400110"/>
          </a:xfrm>
          <a:prstGeom prst="rect">
            <a:avLst/>
          </a:prstGeom>
        </p:spPr>
        <p:txBody>
          <a:bodyPr wrap="square">
            <a:spAutoFit/>
          </a:bodyPr>
          <a:lstStyle/>
          <a:p>
            <a:pPr marL="0" marR="0" lvl="0" indent="0" algn="l" defTabSz="91411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Microsoft Cognitive Services</a:t>
            </a:r>
          </a:p>
        </p:txBody>
      </p:sp>
      <p:sp>
        <p:nvSpPr>
          <p:cNvPr id="3" name="Rectangle 2"/>
          <p:cNvSpPr/>
          <p:nvPr/>
        </p:nvSpPr>
        <p:spPr>
          <a:xfrm>
            <a:off x="7894637" y="4113599"/>
            <a:ext cx="1752600" cy="338554"/>
          </a:xfrm>
          <a:prstGeom prst="rect">
            <a:avLst/>
          </a:prstGeom>
        </p:spPr>
        <p:txBody>
          <a:bodyPr wrap="square">
            <a:spAutoFit/>
          </a:bodyPr>
          <a:lstStyle/>
          <a:p>
            <a:pPr marL="0" marR="0" lvl="0" indent="0" algn="ctr" defTabSz="724776"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Light"/>
              </a:rPr>
              <a:t>Business scenarios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9454" y="4444125"/>
            <a:ext cx="291160" cy="383547"/>
          </a:xfrm>
          <a:prstGeom prst="rect">
            <a:avLst/>
          </a:prstGeom>
        </p:spPr>
      </p:pic>
      <p:sp>
        <p:nvSpPr>
          <p:cNvPr id="148" name="Rectangle 147"/>
          <p:cNvSpPr/>
          <p:nvPr/>
        </p:nvSpPr>
        <p:spPr>
          <a:xfrm>
            <a:off x="4694237" y="4512788"/>
            <a:ext cx="1270619" cy="246221"/>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Cosmos DB</a:t>
            </a:r>
          </a:p>
        </p:txBody>
      </p:sp>
      <p:grpSp>
        <p:nvGrpSpPr>
          <p:cNvPr id="153" name="Group 152"/>
          <p:cNvGrpSpPr/>
          <p:nvPr/>
        </p:nvGrpSpPr>
        <p:grpSpPr>
          <a:xfrm>
            <a:off x="6154636" y="4515047"/>
            <a:ext cx="392685" cy="291089"/>
            <a:chOff x="1358900" y="3878263"/>
            <a:chExt cx="1638300" cy="1214438"/>
          </a:xfrm>
        </p:grpSpPr>
        <p:sp>
          <p:nvSpPr>
            <p:cNvPr id="154"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S PGothic" charset="0"/>
                <a:cs typeface="+mn-cs"/>
              </a:endParaRPr>
            </a:p>
          </p:txBody>
        </p:sp>
        <p:sp>
          <p:nvSpPr>
            <p:cNvPr id="157"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S PGothic" charset="0"/>
                <a:cs typeface="+mn-cs"/>
              </a:endParaRPr>
            </a:p>
          </p:txBody>
        </p:sp>
        <p:sp>
          <p:nvSpPr>
            <p:cNvPr id="158"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S PGothic" charset="0"/>
                <a:cs typeface="+mn-cs"/>
              </a:endParaRPr>
            </a:p>
          </p:txBody>
        </p:sp>
        <p:sp>
          <p:nvSpPr>
            <p:cNvPr id="159"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S PGothic" charset="0"/>
                <a:cs typeface="+mn-cs"/>
              </a:endParaRPr>
            </a:p>
          </p:txBody>
        </p:sp>
        <p:sp>
          <p:nvSpPr>
            <p:cNvPr id="160"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S PGothic" charset="0"/>
                <a:cs typeface="+mn-cs"/>
              </a:endParaRPr>
            </a:p>
          </p:txBody>
        </p:sp>
      </p:grpSp>
      <p:sp>
        <p:nvSpPr>
          <p:cNvPr id="175" name="Rectangle 174">
            <a:extLst>
              <a:ext uri="{FF2B5EF4-FFF2-40B4-BE49-F238E27FC236}">
                <a16:creationId xmlns:a16="http://schemas.microsoft.com/office/drawing/2014/main" id="{806EDCF0-33F2-414E-9F34-4FB7FFD6AEA1}"/>
              </a:ext>
            </a:extLst>
          </p:cNvPr>
          <p:cNvSpPr/>
          <p:nvPr/>
        </p:nvSpPr>
        <p:spPr>
          <a:xfrm>
            <a:off x="6523037" y="5554662"/>
            <a:ext cx="1268475"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Analysis Services</a:t>
            </a:r>
          </a:p>
        </p:txBody>
      </p:sp>
      <p:sp>
        <p:nvSpPr>
          <p:cNvPr id="176" name="Rectangle 175">
            <a:extLst>
              <a:ext uri="{FF2B5EF4-FFF2-40B4-BE49-F238E27FC236}">
                <a16:creationId xmlns:a16="http://schemas.microsoft.com/office/drawing/2014/main" id="{06B82247-C619-4468-B5B6-2536673D2B6A}"/>
              </a:ext>
            </a:extLst>
          </p:cNvPr>
          <p:cNvSpPr/>
          <p:nvPr/>
        </p:nvSpPr>
        <p:spPr>
          <a:xfrm>
            <a:off x="6523037" y="6115753"/>
            <a:ext cx="1268475" cy="246221"/>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Microsoft R Server</a:t>
            </a:r>
          </a:p>
        </p:txBody>
      </p:sp>
      <p:sp>
        <p:nvSpPr>
          <p:cNvPr id="178" name="TextBox 177">
            <a:extLst>
              <a:ext uri="{FF2B5EF4-FFF2-40B4-BE49-F238E27FC236}">
                <a16:creationId xmlns:a16="http://schemas.microsoft.com/office/drawing/2014/main" id="{BF1FC8B6-D502-4C3C-AB2A-09ACB105434F}"/>
              </a:ext>
            </a:extLst>
          </p:cNvPr>
          <p:cNvSpPr txBox="1"/>
          <p:nvPr/>
        </p:nvSpPr>
        <p:spPr>
          <a:xfrm>
            <a:off x="6142037" y="5935662"/>
            <a:ext cx="417883" cy="606402"/>
          </a:xfrm>
          <a:prstGeom prst="rect">
            <a:avLst/>
          </a:prstGeom>
          <a:noFill/>
        </p:spPr>
        <p:txBody>
          <a:bodyPr wrap="squar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3264" b="1" i="0" u="none" strike="noStrike" kern="1200" cap="none" spc="0" normalizeH="0" baseline="0" noProof="0" dirty="0">
                <a:ln w="10160">
                  <a:solidFill>
                    <a:srgbClr val="4472C4"/>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R</a:t>
            </a:r>
          </a:p>
        </p:txBody>
      </p:sp>
      <p:sp>
        <p:nvSpPr>
          <p:cNvPr id="177" name="Title 1"/>
          <p:cNvSpPr txBox="1">
            <a:spLocks/>
          </p:cNvSpPr>
          <p:nvPr/>
        </p:nvSpPr>
        <p:spPr>
          <a:xfrm>
            <a:off x="344487" y="271463"/>
            <a:ext cx="12045950"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Azure Big Data platform</a:t>
            </a:r>
            <a:br>
              <a:rPr kumimoji="0" lang="en-US" sz="4800" b="0" i="0" u="none" strike="noStrike" kern="1200" cap="none" spc="-102" normalizeH="0" baseline="0" noProof="0" dirty="0">
                <a:ln w="3175">
                  <a:noFill/>
                </a:ln>
                <a:solidFill>
                  <a:srgbClr val="FFB900"/>
                </a:solidFill>
                <a:effectLst/>
                <a:uLnTx/>
                <a:uFillTx/>
                <a:latin typeface="Segoe UI Light"/>
                <a:ea typeface="+mn-ea"/>
                <a:cs typeface="Segoe UI" pitchFamily="34" charset="0"/>
              </a:rPr>
            </a:br>
            <a:r>
              <a:rPr kumimoji="0" lang="en-US" sz="2000" b="0" i="0" u="none" strike="noStrike" kern="1200" cap="none" spc="-102" normalizeH="0" baseline="0" noProof="0" dirty="0">
                <a:ln w="3175">
                  <a:noFill/>
                </a:ln>
                <a:solidFill>
                  <a:srgbClr val="FFFFFF"/>
                </a:solidFill>
                <a:effectLst/>
                <a:uLnTx/>
                <a:uFillTx/>
                <a:latin typeface="Segoe UI Light"/>
                <a:ea typeface="3Dumb" pitchFamily="2" charset="0"/>
                <a:cs typeface="Segoe UI" pitchFamily="34" charset="0"/>
              </a:rPr>
              <a:t>Transform data into intelligent actions and predictions</a:t>
            </a:r>
            <a:endParaRPr kumimoji="0" lang="en-US" sz="2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9001" y="5608857"/>
            <a:ext cx="383954" cy="296863"/>
          </a:xfrm>
          <a:prstGeom prst="rect">
            <a:avLst/>
          </a:prstGeom>
        </p:spPr>
      </p:pic>
      <p:sp>
        <p:nvSpPr>
          <p:cNvPr id="174" name="Rectangle 173"/>
          <p:cNvSpPr/>
          <p:nvPr/>
        </p:nvSpPr>
        <p:spPr>
          <a:xfrm>
            <a:off x="4719018" y="4987387"/>
            <a:ext cx="1270619"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SQL Database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39429" y="4977525"/>
            <a:ext cx="391210" cy="419835"/>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72970" y="3421062"/>
            <a:ext cx="324128" cy="253775"/>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41137" y="3897113"/>
            <a:ext cx="387795" cy="377023"/>
          </a:xfrm>
          <a:prstGeom prst="rect">
            <a:avLst/>
          </a:prstGeom>
        </p:spPr>
      </p:pic>
      <p:pic>
        <p:nvPicPr>
          <p:cNvPr id="17" name="Picture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5931" y="3884999"/>
            <a:ext cx="350094" cy="350094"/>
          </a:xfrm>
          <a:prstGeom prst="rect">
            <a:avLst/>
          </a:prstGeom>
        </p:spPr>
      </p:pic>
      <p:sp>
        <p:nvSpPr>
          <p:cNvPr id="179" name="Rectangle 178"/>
          <p:cNvSpPr/>
          <p:nvPr/>
        </p:nvSpPr>
        <p:spPr>
          <a:xfrm>
            <a:off x="2835253" y="5104199"/>
            <a:ext cx="1270619" cy="400110"/>
          </a:xfrm>
          <a:prstGeom prst="rect">
            <a:avLst/>
          </a:prstGeom>
        </p:spPr>
        <p:txBody>
          <a:bodyPr wrap="square">
            <a:sp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Apache Kafka for HD Insight</a:t>
            </a:r>
            <a:endParaRPr kumimoji="0" lang="en-US" sz="1000" b="0" i="0" u="none" strike="noStrike" kern="0" cap="none" spc="0" normalizeH="0" baseline="0" noProof="0" dirty="0">
              <a:ln>
                <a:noFill/>
              </a:ln>
              <a:solidFill>
                <a:srgbClr val="FFFFFF"/>
              </a:solidFill>
              <a:effectLst/>
              <a:uLnTx/>
              <a:uFillTx/>
              <a:latin typeface="Segoe UI"/>
              <a:ea typeface="MS PGothic" panose="020B0600070205080204" pitchFamily="34" charset="-128"/>
              <a:cs typeface="+mn-cs"/>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58394" y="5158739"/>
            <a:ext cx="202464" cy="326460"/>
          </a:xfrm>
          <a:prstGeom prst="rect">
            <a:avLst/>
          </a:prstGeom>
        </p:spPr>
      </p:pic>
    </p:spTree>
    <p:extLst>
      <p:ext uri="{BB962C8B-B14F-4D97-AF65-F5344CB8AC3E}">
        <p14:creationId xmlns:p14="http://schemas.microsoft.com/office/powerpoint/2010/main" val="197575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crosoft AI Commercial Featuring Comm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66308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7024" y="271463"/>
            <a:ext cx="11987213"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Ingest and store your Big Data</a:t>
            </a:r>
          </a:p>
        </p:txBody>
      </p:sp>
      <p:sp>
        <p:nvSpPr>
          <p:cNvPr id="17" name="Title 1"/>
          <p:cNvSpPr txBox="1">
            <a:spLocks/>
          </p:cNvSpPr>
          <p:nvPr/>
        </p:nvSpPr>
        <p:spPr>
          <a:xfrm>
            <a:off x="8275637" y="4868862"/>
            <a:ext cx="38099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3"/>
                <a:rtl val="0"/>
              </a:rPr>
              <a:t>Azure Data Lake Store</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A hyper-scale repository for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big data analytics workloads</a:t>
            </a:r>
          </a:p>
        </p:txBody>
      </p:sp>
      <p:sp>
        <p:nvSpPr>
          <p:cNvPr id="18" name="Title 1"/>
          <p:cNvSpPr txBox="1">
            <a:spLocks/>
          </p:cNvSpPr>
          <p:nvPr/>
        </p:nvSpPr>
        <p:spPr>
          <a:xfrm>
            <a:off x="4503783" y="4868862"/>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4"/>
                <a:rtl val="0"/>
              </a:rPr>
              <a:t>Azure Functions</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endParaRPr>
          </a:p>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Light"/>
                <a:ea typeface="Segoe UI Semibold" charset="0"/>
                <a:cs typeface="Segoe UI Semilight" panose="020B0402040204020203" pitchFamily="34" charset="0"/>
                <a:sym typeface="Arial"/>
                <a:rtl val="0"/>
              </a:rPr>
              <a:t>Serverless</a:t>
            </a: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 functions let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you build apps easily</a:t>
            </a:r>
          </a:p>
        </p:txBody>
      </p:sp>
      <p:sp>
        <p:nvSpPr>
          <p:cNvPr id="19" name="Title 1"/>
          <p:cNvSpPr txBox="1">
            <a:spLocks/>
          </p:cNvSpPr>
          <p:nvPr/>
        </p:nvSpPr>
        <p:spPr>
          <a:xfrm>
            <a:off x="731931" y="4868862"/>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5"/>
                <a:rtl val="0"/>
              </a:rPr>
              <a:t>Azure Event Hubs</a:t>
            </a: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hlinkClick r:id="rId5"/>
                <a:rtl val="0"/>
              </a:rPr>
              <a:t> </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Easy-to-use and scalable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data ingestion service</a:t>
            </a:r>
          </a:p>
        </p:txBody>
      </p:sp>
      <p:grpSp>
        <p:nvGrpSpPr>
          <p:cNvPr id="5" name="Group 4"/>
          <p:cNvGrpSpPr/>
          <p:nvPr/>
        </p:nvGrpSpPr>
        <p:grpSpPr>
          <a:xfrm>
            <a:off x="771046" y="1820862"/>
            <a:ext cx="10894383" cy="634020"/>
            <a:chOff x="808037" y="5173662"/>
            <a:chExt cx="10894383" cy="634020"/>
          </a:xfrm>
        </p:grpSpPr>
        <p:sp>
          <p:nvSpPr>
            <p:cNvPr id="12" name="TextBox 11"/>
            <p:cNvSpPr txBox="1"/>
            <p:nvPr/>
          </p:nvSpPr>
          <p:spPr>
            <a:xfrm>
              <a:off x="6751637" y="5173662"/>
              <a:ext cx="4950783" cy="634020"/>
            </a:xfrm>
            <a:prstGeom prst="rect">
              <a:avLst/>
            </a:prstGeom>
            <a:solidFill>
              <a:schemeClr val="bg1">
                <a:lumMod val="60000"/>
                <a:lumOff val="40000"/>
              </a:schemeClr>
            </a:solidFill>
            <a:ln w="28575" cmpd="sng">
              <a:solidFill>
                <a:schemeClr val="bg1"/>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Light"/>
                </a:rPr>
                <a:t>Processing and Modeling Tools</a:t>
              </a:r>
            </a:p>
          </p:txBody>
        </p:sp>
        <p:sp>
          <p:nvSpPr>
            <p:cNvPr id="14" name="Right Arrow 13"/>
            <p:cNvSpPr/>
            <p:nvPr/>
          </p:nvSpPr>
          <p:spPr bwMode="auto">
            <a:xfrm>
              <a:off x="5874228" y="5248356"/>
              <a:ext cx="788610" cy="484632"/>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w="0"/>
                <a:solidFill>
                  <a:srgbClr val="FFFFFF"/>
                </a:solidFill>
                <a:effectLst>
                  <a:outerShdw blurRad="38100" dist="19050" dir="2700000" algn="tl" rotWithShape="0">
                    <a:srgbClr val="505050">
                      <a:alpha val="40000"/>
                    </a:srgbClr>
                  </a:outerShdw>
                </a:effectLst>
                <a:uLnTx/>
                <a:uFillTx/>
                <a:latin typeface="Segoe UI Semilight"/>
                <a:ea typeface="Segoe UI" pitchFamily="34" charset="0"/>
                <a:cs typeface="Segoe UI" pitchFamily="34" charset="0"/>
              </a:endParaRPr>
            </a:p>
          </p:txBody>
        </p:sp>
        <p:sp>
          <p:nvSpPr>
            <p:cNvPr id="21" name="TextBox 20"/>
            <p:cNvSpPr txBox="1"/>
            <p:nvPr/>
          </p:nvSpPr>
          <p:spPr>
            <a:xfrm>
              <a:off x="808037" y="5173662"/>
              <a:ext cx="4950783" cy="634020"/>
            </a:xfrm>
            <a:prstGeom prst="rect">
              <a:avLst/>
            </a:prstGeom>
            <a:solidFill>
              <a:srgbClr val="E5E5E5"/>
            </a:solidFill>
            <a:ln w="44450">
              <a:solidFill>
                <a:srgbClr val="FFC0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Light"/>
                </a:rPr>
                <a:t>Input and Storage Tools</a:t>
              </a:r>
            </a:p>
          </p:txBody>
        </p:sp>
      </p:grpSp>
      <p:sp>
        <p:nvSpPr>
          <p:cNvPr id="22" name="Left Brace 21">
            <a:extLst>
              <a:ext uri="{FF2B5EF4-FFF2-40B4-BE49-F238E27FC236}">
                <a16:creationId xmlns:a16="http://schemas.microsoft.com/office/drawing/2014/main" id="{F7EDAAF6-7075-4E66-95B8-D6DDD9E01623}"/>
              </a:ext>
            </a:extLst>
          </p:cNvPr>
          <p:cNvSpPr/>
          <p:nvPr/>
        </p:nvSpPr>
        <p:spPr>
          <a:xfrm rot="16200000" flipH="1">
            <a:off x="5722937" y="-2484438"/>
            <a:ext cx="990602" cy="11125202"/>
          </a:xfrm>
          <a:prstGeom prst="leftBrace">
            <a:avLst>
              <a:gd name="adj1" fmla="val 0"/>
              <a:gd name="adj2" fmla="val 22715"/>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cmpd="sng">
                <a:solidFill>
                  <a:srgbClr val="FFFFFF"/>
                </a:solidFill>
              </a:ln>
              <a:solidFill>
                <a:srgbClr val="505050"/>
              </a:solidFill>
              <a:effectLst/>
              <a:uLnTx/>
              <a:uFillTx/>
              <a:latin typeface="Segoe UI Semilight"/>
              <a:ea typeface="+mn-ea"/>
              <a:cs typeface="+mn-cs"/>
            </a:endParaRPr>
          </a:p>
        </p:txBody>
      </p:sp>
      <p:pic>
        <p:nvPicPr>
          <p:cNvPr id="24" name="Picture 23" descr="Azure Event Hubs_COLOR.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8037" y="3996425"/>
            <a:ext cx="780288" cy="780288"/>
          </a:xfrm>
          <a:prstGeom prst="rect">
            <a:avLst/>
          </a:prstGeom>
        </p:spPr>
      </p:pic>
      <p:pic>
        <p:nvPicPr>
          <p:cNvPr id="25" name="Picture 24" descr="Azure Functions_COLO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99749" y="3996425"/>
            <a:ext cx="780288" cy="780288"/>
          </a:xfrm>
          <a:prstGeom prst="rect">
            <a:avLst/>
          </a:prstGeom>
        </p:spPr>
      </p:pic>
      <p:pic>
        <p:nvPicPr>
          <p:cNvPr id="26" name="Picture 25" descr="Azure Data Lake Store_COLO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351837" y="3996425"/>
            <a:ext cx="780288" cy="780288"/>
          </a:xfrm>
          <a:prstGeom prst="rect">
            <a:avLst/>
          </a:prstGeom>
        </p:spPr>
      </p:pic>
    </p:spTree>
    <p:extLst>
      <p:ext uri="{BB962C8B-B14F-4D97-AF65-F5344CB8AC3E}">
        <p14:creationId xmlns:p14="http://schemas.microsoft.com/office/powerpoint/2010/main" val="29145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7024" y="271463"/>
            <a:ext cx="11987213"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Model and process your Big Data</a:t>
            </a:r>
          </a:p>
        </p:txBody>
      </p:sp>
      <p:sp>
        <p:nvSpPr>
          <p:cNvPr id="17" name="Title 1"/>
          <p:cNvSpPr txBox="1">
            <a:spLocks/>
          </p:cNvSpPr>
          <p:nvPr/>
        </p:nvSpPr>
        <p:spPr>
          <a:xfrm>
            <a:off x="8275637" y="4868862"/>
            <a:ext cx="38099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3"/>
                <a:rtl val="0"/>
              </a:rPr>
              <a:t>Azure Databricks</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endParaRPr>
          </a:p>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A fast, easy, and collaborative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Apache Spark-based analytics platform</a:t>
            </a:r>
          </a:p>
        </p:txBody>
      </p:sp>
      <p:sp>
        <p:nvSpPr>
          <p:cNvPr id="18" name="Title 1"/>
          <p:cNvSpPr txBox="1">
            <a:spLocks/>
          </p:cNvSpPr>
          <p:nvPr/>
        </p:nvSpPr>
        <p:spPr>
          <a:xfrm>
            <a:off x="4482062" y="4868862"/>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4"/>
                <a:rtl val="0"/>
              </a:rPr>
              <a:t>Azure </a:t>
            </a:r>
            <a:r>
              <a:rPr kumimoji="0" lang="en-US" sz="2800" b="0" i="0" u="none" strike="noStrike" kern="1200" cap="none" spc="0" normalizeH="0" baseline="0" noProof="0" dirty="0" err="1">
                <a:ln>
                  <a:noFill/>
                </a:ln>
                <a:solidFill>
                  <a:srgbClr val="FFFFFF"/>
                </a:solidFill>
                <a:effectLst/>
                <a:uLnTx/>
                <a:uFillTx/>
                <a:latin typeface="Segoe UI Light"/>
                <a:ea typeface="Segoe UI Semibold" charset="0"/>
                <a:cs typeface="Segoe UI Semilight" panose="020B0402040204020203" pitchFamily="34" charset="0"/>
                <a:hlinkClick r:id="rId4"/>
                <a:rtl val="0"/>
              </a:rPr>
              <a:t>HDInsight</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endParaRPr>
          </a:p>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An easier way to use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open-source big data </a:t>
            </a:r>
            <a:b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b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tools like </a:t>
            </a:r>
            <a:r>
              <a:rPr kumimoji="0" lang="en-US" sz="1800" b="0" i="0" u="none" strike="noStrike" kern="1200" cap="none" spc="0" normalizeH="0" baseline="0" noProof="0" dirty="0" err="1">
                <a:ln>
                  <a:noFill/>
                </a:ln>
                <a:solidFill>
                  <a:srgbClr val="FFFFFF"/>
                </a:solidFill>
                <a:effectLst/>
                <a:uLnTx/>
                <a:uFillTx/>
                <a:latin typeface="Segoe UI Light"/>
                <a:ea typeface="Segoe UI Semibold" charset="0"/>
                <a:cs typeface="Segoe UI Semilight" panose="020B0402040204020203" pitchFamily="34" charset="0"/>
                <a:rtl val="0"/>
              </a:rPr>
              <a:t>Hadoop</a:t>
            </a: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a:t>
            </a:r>
          </a:p>
        </p:txBody>
      </p:sp>
      <p:sp>
        <p:nvSpPr>
          <p:cNvPr id="19" name="Title 1"/>
          <p:cNvSpPr txBox="1">
            <a:spLocks/>
          </p:cNvSpPr>
          <p:nvPr/>
        </p:nvSpPr>
        <p:spPr>
          <a:xfrm>
            <a:off x="731931" y="4868862"/>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5"/>
                <a:rtl val="0"/>
              </a:rPr>
              <a:t>Azure Data </a:t>
            </a:r>
            <a:b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5"/>
                <a:rtl val="0"/>
              </a:rPr>
            </a:b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hlinkClick r:id="rId5"/>
                <a:rtl val="0"/>
              </a:rPr>
              <a:t>Lake Analytics</a:t>
            </a:r>
            <a:endPar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endParaRPr>
          </a:p>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rtl val="0"/>
              </a:rPr>
              <a:t>Build services in the cloud with massive scalability on demand</a:t>
            </a:r>
          </a:p>
        </p:txBody>
      </p:sp>
      <p:sp>
        <p:nvSpPr>
          <p:cNvPr id="22" name="Left Brace 21">
            <a:extLst>
              <a:ext uri="{FF2B5EF4-FFF2-40B4-BE49-F238E27FC236}">
                <a16:creationId xmlns:a16="http://schemas.microsoft.com/office/drawing/2014/main" id="{F7EDAAF6-7075-4E66-95B8-D6DDD9E01623}"/>
              </a:ext>
            </a:extLst>
          </p:cNvPr>
          <p:cNvSpPr/>
          <p:nvPr/>
        </p:nvSpPr>
        <p:spPr>
          <a:xfrm rot="16200000" flipH="1">
            <a:off x="5722937" y="-2484438"/>
            <a:ext cx="990602" cy="11125202"/>
          </a:xfrm>
          <a:prstGeom prst="leftBrace">
            <a:avLst>
              <a:gd name="adj1" fmla="val 0"/>
              <a:gd name="adj2" fmla="val 77050"/>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cmpd="sng">
                <a:solidFill>
                  <a:srgbClr val="FFFFFF"/>
                </a:solidFill>
              </a:ln>
              <a:solidFill>
                <a:srgbClr val="505050"/>
              </a:solidFill>
              <a:effectLst/>
              <a:uLnTx/>
              <a:uFillTx/>
              <a:latin typeface="Segoe UI Semilight"/>
              <a:ea typeface="+mn-ea"/>
              <a:cs typeface="+mn-cs"/>
            </a:endParaRP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13237" y="3878262"/>
            <a:ext cx="1658335" cy="870625"/>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70837" y="3878262"/>
            <a:ext cx="1658335" cy="870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0837" y="3878262"/>
            <a:ext cx="1658335" cy="870625"/>
          </a:xfrm>
          <a:prstGeom prst="rect">
            <a:avLst/>
          </a:prstGeom>
        </p:spPr>
      </p:pic>
      <p:grpSp>
        <p:nvGrpSpPr>
          <p:cNvPr id="23" name="Group 22">
            <a:extLst>
              <a:ext uri="{FF2B5EF4-FFF2-40B4-BE49-F238E27FC236}">
                <a16:creationId xmlns:a16="http://schemas.microsoft.com/office/drawing/2014/main" id="{51FAB7FD-6EEE-42A8-9E3E-C8B8CA12B236}"/>
              </a:ext>
            </a:extLst>
          </p:cNvPr>
          <p:cNvGrpSpPr/>
          <p:nvPr/>
        </p:nvGrpSpPr>
        <p:grpSpPr>
          <a:xfrm>
            <a:off x="713504" y="1820862"/>
            <a:ext cx="11024498" cy="634020"/>
            <a:chOff x="750495" y="5173662"/>
            <a:chExt cx="11024498" cy="634020"/>
          </a:xfrm>
        </p:grpSpPr>
        <p:sp>
          <p:nvSpPr>
            <p:cNvPr id="24" name="TextBox 23">
              <a:extLst>
                <a:ext uri="{FF2B5EF4-FFF2-40B4-BE49-F238E27FC236}">
                  <a16:creationId xmlns:a16="http://schemas.microsoft.com/office/drawing/2014/main" id="{ED85758C-8B00-425E-9543-656FDE4FB0F1}"/>
                </a:ext>
              </a:extLst>
            </p:cNvPr>
            <p:cNvSpPr txBox="1"/>
            <p:nvPr/>
          </p:nvSpPr>
          <p:spPr>
            <a:xfrm>
              <a:off x="750495" y="5173662"/>
              <a:ext cx="4950783" cy="634020"/>
            </a:xfrm>
            <a:prstGeom prst="rect">
              <a:avLst/>
            </a:prstGeom>
            <a:solidFill>
              <a:schemeClr val="bg1">
                <a:lumMod val="60000"/>
                <a:lumOff val="40000"/>
              </a:schemeClr>
            </a:solidFill>
            <a:ln w="28575" cmpd="sng">
              <a:solidFill>
                <a:schemeClr val="bg1"/>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Light"/>
                </a:rPr>
                <a:t>Input and Storage Tools</a:t>
              </a:r>
            </a:p>
          </p:txBody>
        </p:sp>
        <p:sp>
          <p:nvSpPr>
            <p:cNvPr id="25" name="Right Arrow 13">
              <a:extLst>
                <a:ext uri="{FF2B5EF4-FFF2-40B4-BE49-F238E27FC236}">
                  <a16:creationId xmlns:a16="http://schemas.microsoft.com/office/drawing/2014/main" id="{5B16263F-CB28-4ED0-B72B-6182FDAAB550}"/>
                </a:ext>
              </a:extLst>
            </p:cNvPr>
            <p:cNvSpPr/>
            <p:nvPr/>
          </p:nvSpPr>
          <p:spPr bwMode="auto">
            <a:xfrm>
              <a:off x="5874228" y="5248356"/>
              <a:ext cx="788610" cy="484632"/>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w="0"/>
                <a:solidFill>
                  <a:srgbClr val="FFFFFF"/>
                </a:solidFill>
                <a:effectLst>
                  <a:outerShdw blurRad="38100" dist="19050" dir="2700000" algn="tl" rotWithShape="0">
                    <a:srgbClr val="505050">
                      <a:alpha val="40000"/>
                    </a:srgbClr>
                  </a:outerShdw>
                </a:effectLst>
                <a:uLnTx/>
                <a:uFillTx/>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39D3BD59-CBE1-4ED8-AA57-BCD269F44372}"/>
                </a:ext>
              </a:extLst>
            </p:cNvPr>
            <p:cNvSpPr txBox="1"/>
            <p:nvPr/>
          </p:nvSpPr>
          <p:spPr>
            <a:xfrm>
              <a:off x="6824210" y="5173662"/>
              <a:ext cx="4950783" cy="634020"/>
            </a:xfrm>
            <a:prstGeom prst="rect">
              <a:avLst/>
            </a:prstGeom>
            <a:solidFill>
              <a:srgbClr val="E5E5E5"/>
            </a:solidFill>
            <a:ln w="44450">
              <a:solidFill>
                <a:srgbClr val="FFC00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Light"/>
                </a:rPr>
                <a:t>Processing &amp; Modeling Tools</a:t>
              </a:r>
            </a:p>
          </p:txBody>
        </p:sp>
      </p:grpSp>
    </p:spTree>
    <p:extLst>
      <p:ext uri="{BB962C8B-B14F-4D97-AF65-F5344CB8AC3E}">
        <p14:creationId xmlns:p14="http://schemas.microsoft.com/office/powerpoint/2010/main" val="25908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43" y="1439863"/>
            <a:ext cx="12436475" cy="5554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txBox="1">
            <a:spLocks/>
          </p:cNvSpPr>
          <p:nvPr/>
        </p:nvSpPr>
        <p:spPr>
          <a:xfrm>
            <a:off x="327024" y="271463"/>
            <a:ext cx="11987213" cy="85883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Combine services for an end-to-end solution</a:t>
            </a:r>
          </a:p>
        </p:txBody>
      </p:sp>
      <p:pic>
        <p:nvPicPr>
          <p:cNvPr id="3" name="Picture 2" descr="Azure Event Hubs_COLO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3551" y="3421062"/>
            <a:ext cx="780288" cy="780288"/>
          </a:xfrm>
          <a:prstGeom prst="rect">
            <a:avLst/>
          </a:prstGeom>
        </p:spPr>
      </p:pic>
      <p:pic>
        <p:nvPicPr>
          <p:cNvPr id="6" name="Picture 5" descr="Azure SQL DataWarehouse_COL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19525" y="5554662"/>
            <a:ext cx="780288" cy="780288"/>
          </a:xfrm>
          <a:prstGeom prst="rect">
            <a:avLst/>
          </a:prstGeom>
        </p:spPr>
      </p:pic>
      <p:pic>
        <p:nvPicPr>
          <p:cNvPr id="7" name="Picture 6" descr="Power BI Embed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6731" y="3421062"/>
            <a:ext cx="780288" cy="780288"/>
          </a:xfrm>
          <a:prstGeom prst="rect">
            <a:avLst/>
          </a:prstGeom>
        </p:spPr>
      </p:pic>
      <p:pic>
        <p:nvPicPr>
          <p:cNvPr id="8" name="Picture 7" descr="Azure Machine Learning_COLOR.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19525" y="1744662"/>
            <a:ext cx="780288" cy="780288"/>
          </a:xfrm>
          <a:prstGeom prst="rect">
            <a:avLst/>
          </a:prstGeom>
        </p:spPr>
      </p:pic>
      <p:pic>
        <p:nvPicPr>
          <p:cNvPr id="9" name="Picture 8" descr="Azure Stream Analytics_COLO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9525" y="3421062"/>
            <a:ext cx="780288" cy="780288"/>
          </a:xfrm>
          <a:prstGeom prst="rect">
            <a:avLst/>
          </a:prstGeom>
        </p:spPr>
      </p:pic>
      <p:sp>
        <p:nvSpPr>
          <p:cNvPr id="10" name="TextBox 9"/>
          <p:cNvSpPr txBox="1"/>
          <p:nvPr/>
        </p:nvSpPr>
        <p:spPr>
          <a:xfrm>
            <a:off x="1750265" y="4259262"/>
            <a:ext cx="2135415" cy="63094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ALS test measurements</a:t>
            </a:r>
            <a:br>
              <a:rPr kumimoji="0" lang="en-US" sz="12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(telemetry)</a:t>
            </a:r>
          </a:p>
        </p:txBody>
      </p:sp>
      <p:sp>
        <p:nvSpPr>
          <p:cNvPr id="11" name="TextBox 10"/>
          <p:cNvSpPr txBox="1"/>
          <p:nvPr/>
        </p:nvSpPr>
        <p:spPr>
          <a:xfrm>
            <a:off x="3869895" y="4259262"/>
            <a:ext cx="1698998"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Azure Event Hubs</a:t>
            </a:r>
          </a:p>
        </p:txBody>
      </p:sp>
      <p:sp>
        <p:nvSpPr>
          <p:cNvPr id="12" name="TextBox 11"/>
          <p:cNvSpPr txBox="1"/>
          <p:nvPr/>
        </p:nvSpPr>
        <p:spPr>
          <a:xfrm>
            <a:off x="5861912" y="4259262"/>
            <a:ext cx="2095516" cy="63094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Azure Stream Analytics</a:t>
            </a:r>
            <a:br>
              <a:rPr kumimoji="0" lang="en-US" sz="12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(real-time analytics)</a:t>
            </a:r>
          </a:p>
        </p:txBody>
      </p:sp>
      <p:sp>
        <p:nvSpPr>
          <p:cNvPr id="13" name="TextBox 12"/>
          <p:cNvSpPr txBox="1"/>
          <p:nvPr/>
        </p:nvSpPr>
        <p:spPr>
          <a:xfrm>
            <a:off x="6138505" y="6219120"/>
            <a:ext cx="1542329" cy="63094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Azure SQL Data</a:t>
            </a:r>
            <a:br>
              <a:rPr kumimoji="0" lang="en-US" sz="12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Warehouse</a:t>
            </a:r>
          </a:p>
        </p:txBody>
      </p:sp>
      <p:sp>
        <p:nvSpPr>
          <p:cNvPr id="15" name="TextBox 14"/>
          <p:cNvSpPr txBox="1"/>
          <p:nvPr/>
        </p:nvSpPr>
        <p:spPr>
          <a:xfrm>
            <a:off x="7132637" y="4945062"/>
            <a:ext cx="2971800" cy="44358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Semilight"/>
                <a:ea typeface="+mn-ea"/>
                <a:cs typeface="+mn-cs"/>
              </a:rPr>
              <a:t>Real-time events and predictions</a:t>
            </a:r>
          </a:p>
        </p:txBody>
      </p:sp>
      <p:sp>
        <p:nvSpPr>
          <p:cNvPr id="16" name="TextBox 15"/>
          <p:cNvSpPr txBox="1"/>
          <p:nvPr/>
        </p:nvSpPr>
        <p:spPr>
          <a:xfrm>
            <a:off x="9172980" y="4259262"/>
            <a:ext cx="1027790"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Power BI</a:t>
            </a:r>
          </a:p>
        </p:txBody>
      </p:sp>
      <p:sp>
        <p:nvSpPr>
          <p:cNvPr id="17" name="TextBox 16"/>
          <p:cNvSpPr txBox="1"/>
          <p:nvPr/>
        </p:nvSpPr>
        <p:spPr>
          <a:xfrm>
            <a:off x="7838441" y="3192462"/>
            <a:ext cx="1427796" cy="75533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505050"/>
                </a:solidFill>
                <a:effectLst/>
                <a:uLnTx/>
                <a:uFillTx/>
                <a:latin typeface="Segoe UI Semilight"/>
                <a:ea typeface="+mn-ea"/>
                <a:cs typeface="+mn-cs"/>
              </a:rPr>
              <a:t>Realtime</a:t>
            </a:r>
            <a:r>
              <a:rPr kumimoji="0" lang="en-US" sz="1050" b="0" i="0" u="none" strike="noStrike" kern="1200" cap="none" spc="0" normalizeH="0" baseline="0" noProof="0" dirty="0">
                <a:ln>
                  <a:noFill/>
                </a:ln>
                <a:solidFill>
                  <a:srgbClr val="505050"/>
                </a:solidFill>
                <a:effectLst/>
                <a:uLnTx/>
                <a:uFillTx/>
                <a:latin typeface="Segoe UI Semilight"/>
                <a:ea typeface="+mn-ea"/>
                <a:cs typeface="+mn-cs"/>
              </a:rPr>
              <a:t> data </a:t>
            </a:r>
            <a:br>
              <a:rPr kumimoji="0" lang="en-US" sz="105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050" b="0" i="0" u="none" strike="noStrike" kern="1200" cap="none" spc="0" normalizeH="0" baseline="0" noProof="0" dirty="0">
                <a:ln>
                  <a:noFill/>
                </a:ln>
                <a:solidFill>
                  <a:srgbClr val="505050"/>
                </a:solidFill>
                <a:effectLst/>
                <a:uLnTx/>
                <a:uFillTx/>
                <a:latin typeface="Segoe UI Semilight"/>
                <a:ea typeface="+mn-ea"/>
                <a:cs typeface="+mn-cs"/>
              </a:rPr>
              <a:t>stats, anomalies,</a:t>
            </a:r>
            <a:br>
              <a:rPr kumimoji="0" lang="en-US" sz="105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050" b="0" i="0" u="none" strike="noStrike" kern="1200" cap="none" spc="0" normalizeH="0" baseline="0" noProof="0" dirty="0">
                <a:ln>
                  <a:noFill/>
                </a:ln>
                <a:solidFill>
                  <a:srgbClr val="505050"/>
                </a:solidFill>
                <a:effectLst/>
                <a:uLnTx/>
                <a:uFillTx/>
                <a:latin typeface="Segoe UI Semilight"/>
                <a:ea typeface="+mn-ea"/>
                <a:cs typeface="+mn-cs"/>
              </a:rPr>
              <a:t>and aggregates</a:t>
            </a:r>
          </a:p>
        </p:txBody>
      </p:sp>
      <p:pic>
        <p:nvPicPr>
          <p:cNvPr id="18" name="Picture 17" descr="Cluster serve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15394" y="3421062"/>
            <a:ext cx="780288" cy="780288"/>
          </a:xfrm>
          <a:prstGeom prst="rect">
            <a:avLst/>
          </a:prstGeom>
        </p:spPr>
      </p:pic>
      <p:sp>
        <p:nvSpPr>
          <p:cNvPr id="19" name="TextBox 18"/>
          <p:cNvSpPr txBox="1"/>
          <p:nvPr/>
        </p:nvSpPr>
        <p:spPr>
          <a:xfrm>
            <a:off x="5829301" y="2409120"/>
            <a:ext cx="2160738" cy="63094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Azure Machine Learning</a:t>
            </a:r>
            <a:br>
              <a:rPr kumimoji="0" lang="en-US" sz="1200" b="1" i="0" u="none" strike="noStrike" kern="1200" cap="none" spc="0" normalizeH="0" baseline="0" noProof="0" dirty="0">
                <a:ln>
                  <a:noFill/>
                </a:ln>
                <a:solidFill>
                  <a:srgbClr val="505050"/>
                </a:solidFill>
                <a:effectLst/>
                <a:uLnTx/>
                <a:uFillTx/>
                <a:latin typeface="Segoe UI Semilight"/>
                <a:ea typeface="+mn-ea"/>
                <a:cs typeface="+mn-cs"/>
              </a:rPr>
            </a:b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(real-time predictions)</a:t>
            </a:r>
          </a:p>
        </p:txBody>
      </p:sp>
      <p:cxnSp>
        <p:nvCxnSpPr>
          <p:cNvPr id="24" name="Straight Connector 23"/>
          <p:cNvCxnSpPr/>
          <p:nvPr/>
        </p:nvCxnSpPr>
        <p:spPr>
          <a:xfrm>
            <a:off x="3296751" y="3878262"/>
            <a:ext cx="838200" cy="0"/>
          </a:xfrm>
          <a:prstGeom prst="line">
            <a:avLst/>
          </a:prstGeom>
          <a:ln w="9525" cmpd="sng">
            <a:solidFill>
              <a:schemeClr val="bg1"/>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303837" y="3878262"/>
            <a:ext cx="838200" cy="0"/>
          </a:xfrm>
          <a:prstGeom prst="line">
            <a:avLst/>
          </a:prstGeom>
          <a:ln w="9525" cmpd="sng">
            <a:solidFill>
              <a:schemeClr val="bg1"/>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666037" y="3878262"/>
            <a:ext cx="1371600" cy="0"/>
          </a:xfrm>
          <a:prstGeom prst="line">
            <a:avLst/>
          </a:prstGeom>
          <a:ln w="9525" cmpd="sng">
            <a:solidFill>
              <a:schemeClr val="bg1"/>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904037" y="2963862"/>
            <a:ext cx="0" cy="381000"/>
          </a:xfrm>
          <a:prstGeom prst="line">
            <a:avLst/>
          </a:prstGeom>
          <a:ln w="9525" cmpd="sng">
            <a:solidFill>
              <a:schemeClr val="bg1"/>
            </a:solidFill>
            <a:prstDash val="dash"/>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904037" y="4868862"/>
            <a:ext cx="0" cy="533400"/>
          </a:xfrm>
          <a:prstGeom prst="line">
            <a:avLst/>
          </a:prstGeom>
          <a:ln w="9525" cmpd="sng">
            <a:solidFill>
              <a:schemeClr val="bg1"/>
            </a:solidFill>
            <a:prstDash val="dash"/>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27037" y="3497262"/>
            <a:ext cx="889000" cy="469900"/>
          </a:xfrm>
          <a:prstGeom prst="rect">
            <a:avLst/>
          </a:prstGeom>
        </p:spPr>
      </p:pic>
      <p:cxnSp>
        <p:nvCxnSpPr>
          <p:cNvPr id="38" name="Straight Connector 37"/>
          <p:cNvCxnSpPr/>
          <p:nvPr/>
        </p:nvCxnSpPr>
        <p:spPr>
          <a:xfrm>
            <a:off x="1493837" y="3878262"/>
            <a:ext cx="838200" cy="0"/>
          </a:xfrm>
          <a:prstGeom prst="line">
            <a:avLst/>
          </a:prstGeom>
          <a:ln w="9525" cmpd="sng">
            <a:solidFill>
              <a:schemeClr val="bg1"/>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41306" y="4259262"/>
            <a:ext cx="976620"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Sensors</a:t>
            </a:r>
          </a:p>
        </p:txBody>
      </p:sp>
      <p:pic>
        <p:nvPicPr>
          <p:cNvPr id="40" name="Picture 3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180113" y="3497262"/>
            <a:ext cx="838200" cy="741484"/>
          </a:xfrm>
          <a:prstGeom prst="rect">
            <a:avLst/>
          </a:prstGeom>
        </p:spPr>
      </p:pic>
      <p:sp>
        <p:nvSpPr>
          <p:cNvPr id="41" name="TextBox 40"/>
          <p:cNvSpPr txBox="1"/>
          <p:nvPr/>
        </p:nvSpPr>
        <p:spPr>
          <a:xfrm>
            <a:off x="11014197" y="4259262"/>
            <a:ext cx="1173113"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rPr>
              <a:t>Dashboard</a:t>
            </a:r>
          </a:p>
        </p:txBody>
      </p:sp>
      <p:cxnSp>
        <p:nvCxnSpPr>
          <p:cNvPr id="42" name="Straight Connector 41"/>
          <p:cNvCxnSpPr/>
          <p:nvPr/>
        </p:nvCxnSpPr>
        <p:spPr>
          <a:xfrm>
            <a:off x="10189513" y="3878262"/>
            <a:ext cx="838200" cy="0"/>
          </a:xfrm>
          <a:prstGeom prst="line">
            <a:avLst/>
          </a:prstGeom>
          <a:ln w="9525" cmpd="sng">
            <a:solidFill>
              <a:schemeClr val="bg1"/>
            </a:solidFill>
            <a:prstDash val="dash"/>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54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Maxime </a:t>
            </a:r>
            <a:r>
              <a:rPr lang="en-US" dirty="0" err="1"/>
              <a:t>Rouiller</a:t>
            </a:r>
            <a:endParaRPr lang="en-US" dirty="0"/>
          </a:p>
        </p:txBody>
      </p:sp>
      <p:sp>
        <p:nvSpPr>
          <p:cNvPr id="3" name="Text Placeholder 2"/>
          <p:cNvSpPr>
            <a:spLocks noGrp="1"/>
          </p:cNvSpPr>
          <p:nvPr>
            <p:ph type="body" sz="quarter" idx="14"/>
          </p:nvPr>
        </p:nvSpPr>
        <p:spPr/>
        <p:txBody>
          <a:bodyPr/>
          <a:lstStyle/>
          <a:p>
            <a:r>
              <a:rPr lang="en-US" dirty="0"/>
              <a:t>Cloud Developer Advocate</a:t>
            </a:r>
          </a:p>
          <a:p>
            <a:endParaRPr lang="en-US" dirty="0"/>
          </a:p>
          <a:p>
            <a:r>
              <a:rPr lang="en-US" dirty="0"/>
              <a:t>@</a:t>
            </a:r>
            <a:r>
              <a:rPr lang="en-US" dirty="0" err="1"/>
              <a:t>MaximRouiller</a:t>
            </a:r>
            <a:endParaRPr lang="en-US" dirty="0"/>
          </a:p>
        </p:txBody>
      </p:sp>
      <p:pic>
        <p:nvPicPr>
          <p:cNvPr id="5" name="Picture 2" descr="https://developer.microsoft.com/en-us/advocates/media/profiles/maxime-rouiller.png">
            <a:extLst>
              <a:ext uri="{FF2B5EF4-FFF2-40B4-BE49-F238E27FC236}">
                <a16:creationId xmlns:a16="http://schemas.microsoft.com/office/drawing/2014/main" id="{820885B4-C2D2-40C3-ABF2-289D6860C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837" y="2049462"/>
            <a:ext cx="3267074" cy="326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32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505050"/>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1550" y="0"/>
            <a:ext cx="11405190" cy="6994525"/>
          </a:xfrm>
          <a:prstGeom prst="rect">
            <a:avLst/>
          </a:prstGeom>
        </p:spPr>
      </p:pic>
      <p:sp>
        <p:nvSpPr>
          <p:cNvPr id="2" name="Rectangle 1"/>
          <p:cNvSpPr/>
          <p:nvPr/>
        </p:nvSpPr>
        <p:spPr bwMode="auto">
          <a:xfrm>
            <a:off x="0" y="0"/>
            <a:ext cx="111283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0" y="-2769"/>
            <a:ext cx="12555720" cy="7042519"/>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579437" y="4411662"/>
            <a:ext cx="5110429"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pc="-102" dirty="0">
                <a:solidFill>
                  <a:schemeClr val="accent5"/>
                </a:solidFill>
                <a:cs typeface="Segoe UI Semilight" panose="020B0402040204020203" pitchFamily="34" charset="0"/>
              </a:rPr>
              <a:t>Mixed reality</a:t>
            </a:r>
          </a:p>
        </p:txBody>
      </p:sp>
    </p:spTree>
    <p:extLst>
      <p:ext uri="{BB962C8B-B14F-4D97-AF65-F5344CB8AC3E}">
        <p14:creationId xmlns:p14="http://schemas.microsoft.com/office/powerpoint/2010/main" val="58835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078D7"/>
        </a:solidFill>
        <a:effectLst/>
      </p:bgPr>
    </p:bg>
    <p:spTree>
      <p:nvGrpSpPr>
        <p:cNvPr id="1" name=""/>
        <p:cNvGrpSpPr/>
        <p:nvPr/>
      </p:nvGrpSpPr>
      <p:grpSpPr>
        <a:xfrm>
          <a:off x="0" y="0"/>
          <a:ext cx="0" cy="0"/>
          <a:chOff x="0" y="0"/>
          <a:chExt cx="0" cy="0"/>
        </a:xfrm>
      </p:grpSpPr>
      <p:pic>
        <p:nvPicPr>
          <p:cNvPr id="3" name="Picture 2" descr="MSFT_Starship_BG.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416455" cy="6994525"/>
          </a:xfrm>
          <a:prstGeom prst="rect">
            <a:avLst/>
          </a:prstGeom>
        </p:spPr>
      </p:pic>
    </p:spTree>
    <p:extLst>
      <p:ext uri="{BB962C8B-B14F-4D97-AF65-F5344CB8AC3E}">
        <p14:creationId xmlns:p14="http://schemas.microsoft.com/office/powerpoint/2010/main" val="35127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3AFC0AF-8127-44A1-9207-34700BD34E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 y="999"/>
            <a:ext cx="12434712" cy="6993030"/>
          </a:xfrm>
          <a:prstGeom prst="rect">
            <a:avLst/>
          </a:prstGeom>
        </p:spPr>
      </p:pic>
      <p:sp>
        <p:nvSpPr>
          <p:cNvPr id="27" name="Rectangle 26">
            <a:extLst>
              <a:ext uri="{FF2B5EF4-FFF2-40B4-BE49-F238E27FC236}">
                <a16:creationId xmlns:a16="http://schemas.microsoft.com/office/drawing/2014/main" id="{18B090C3-411B-412F-8264-075EA74F51D8}"/>
              </a:ext>
            </a:extLst>
          </p:cNvPr>
          <p:cNvSpPr/>
          <p:nvPr/>
        </p:nvSpPr>
        <p:spPr bwMode="auto">
          <a:xfrm>
            <a:off x="24600" y="-6133"/>
            <a:ext cx="12459591" cy="6994168"/>
          </a:xfrm>
          <a:prstGeom prst="rect">
            <a:avLst/>
          </a:prstGeom>
          <a:solidFill>
            <a:srgbClr val="000000">
              <a:alpha val="2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31C76ED2-1401-491A-BC5A-96106754F2F2}"/>
              </a:ext>
            </a:extLst>
          </p:cNvPr>
          <p:cNvGrpSpPr/>
          <p:nvPr/>
        </p:nvGrpSpPr>
        <p:grpSpPr>
          <a:xfrm>
            <a:off x="560489" y="1744662"/>
            <a:ext cx="10707485" cy="332399"/>
            <a:chOff x="1142468" y="1704482"/>
            <a:chExt cx="9764151" cy="258871"/>
          </a:xfrm>
        </p:grpSpPr>
        <p:sp>
          <p:nvSpPr>
            <p:cNvPr id="39" name="TextBox 38">
              <a:extLst>
                <a:ext uri="{FF2B5EF4-FFF2-40B4-BE49-F238E27FC236}">
                  <a16:creationId xmlns:a16="http://schemas.microsoft.com/office/drawing/2014/main" id="{5E0DAB78-3649-44C4-8864-4B53BAC541B9}"/>
                </a:ext>
              </a:extLst>
            </p:cNvPr>
            <p:cNvSpPr txBox="1"/>
            <p:nvPr/>
          </p:nvSpPr>
          <p:spPr>
            <a:xfrm>
              <a:off x="1142468" y="1704482"/>
              <a:ext cx="3169534" cy="258871"/>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Physical </a:t>
              </a:r>
              <a:r>
                <a:rPr kumimoji="0" lang="en-US" sz="2400" b="0" i="0" u="none" strike="noStrike" kern="0" cap="none" spc="0" normalizeH="0" baseline="0" noProof="0" dirty="0">
                  <a:ln>
                    <a:noFill/>
                  </a:ln>
                  <a:solidFill>
                    <a:prstClr val="white"/>
                  </a:solidFill>
                  <a:effectLst/>
                  <a:uLnTx/>
                  <a:uFillTx/>
                  <a:latin typeface="Segoe UI Light"/>
                  <a:ea typeface="+mn-ea"/>
                  <a:cs typeface="Segoe UI" panose="020B0502040204020203" pitchFamily="34" charset="0"/>
                </a:rPr>
                <a:t>Reality</a:t>
              </a:r>
            </a:p>
          </p:txBody>
        </p:sp>
        <p:sp>
          <p:nvSpPr>
            <p:cNvPr id="40" name="TextBox 39">
              <a:extLst>
                <a:ext uri="{FF2B5EF4-FFF2-40B4-BE49-F238E27FC236}">
                  <a16:creationId xmlns:a16="http://schemas.microsoft.com/office/drawing/2014/main" id="{DC3CA89B-F9D2-47C6-B05E-C295946BBB71}"/>
                </a:ext>
              </a:extLst>
            </p:cNvPr>
            <p:cNvSpPr txBox="1"/>
            <p:nvPr/>
          </p:nvSpPr>
          <p:spPr>
            <a:xfrm>
              <a:off x="8192409" y="1704482"/>
              <a:ext cx="2714210" cy="258871"/>
            </a:xfrm>
            <a:prstGeom prst="rect">
              <a:avLst/>
            </a:prstGeom>
            <a:noFill/>
          </p:spPr>
          <p:txBody>
            <a:bodyPr wrap="square" lIns="0" tIns="0" rIns="0" bIns="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Digital </a:t>
              </a:r>
              <a:r>
                <a:rPr kumimoji="0" lang="en-US" sz="2400" b="0" i="0" u="none" strike="noStrike" kern="0" cap="none" spc="0" normalizeH="0" baseline="0" noProof="0" dirty="0">
                  <a:ln>
                    <a:noFill/>
                  </a:ln>
                  <a:solidFill>
                    <a:prstClr val="white"/>
                  </a:solidFill>
                  <a:effectLst/>
                  <a:uLnTx/>
                  <a:uFillTx/>
                  <a:latin typeface="Segoe UI Semilight"/>
                  <a:ea typeface="+mn-ea"/>
                  <a:cs typeface="Segoe UI" panose="020B0502040204020203" pitchFamily="34" charset="0"/>
                </a:rPr>
                <a:t>Reality</a:t>
              </a:r>
              <a:endPar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E58A75F7-3B4E-4043-90DA-FBC7D31AE2C6}"/>
                </a:ext>
              </a:extLst>
            </p:cNvPr>
            <p:cNvSpPr txBox="1"/>
            <p:nvPr/>
          </p:nvSpPr>
          <p:spPr>
            <a:xfrm>
              <a:off x="4312002" y="1704482"/>
              <a:ext cx="3574473" cy="258871"/>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Mixed </a:t>
              </a:r>
              <a:r>
                <a:rPr kumimoji="0" lang="en-US" sz="2400" b="0" i="0" u="none" strike="noStrike" kern="0" cap="none" spc="0" normalizeH="0" baseline="0" noProof="0" dirty="0">
                  <a:ln>
                    <a:noFill/>
                  </a:ln>
                  <a:solidFill>
                    <a:prstClr val="white"/>
                  </a:solidFill>
                  <a:effectLst/>
                  <a:uLnTx/>
                  <a:uFillTx/>
                  <a:latin typeface="Segoe UI Semilight"/>
                  <a:ea typeface="+mn-ea"/>
                  <a:cs typeface="Segoe UI" panose="020B0502040204020203" pitchFamily="34" charset="0"/>
                </a:rPr>
                <a:t>Reality</a:t>
              </a:r>
              <a:endParaRPr kumimoji="0" lang="en-US" sz="2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44" name="Group 43">
            <a:extLst>
              <a:ext uri="{FF2B5EF4-FFF2-40B4-BE49-F238E27FC236}">
                <a16:creationId xmlns:a16="http://schemas.microsoft.com/office/drawing/2014/main" id="{6FB5D2AC-46B1-4509-9895-FAFB8C564AEE}"/>
              </a:ext>
            </a:extLst>
          </p:cNvPr>
          <p:cNvGrpSpPr/>
          <p:nvPr/>
        </p:nvGrpSpPr>
        <p:grpSpPr>
          <a:xfrm>
            <a:off x="799995" y="2060901"/>
            <a:ext cx="10530612" cy="820256"/>
            <a:chOff x="799226" y="2020763"/>
            <a:chExt cx="10532106" cy="820373"/>
          </a:xfrm>
        </p:grpSpPr>
        <p:grpSp>
          <p:nvGrpSpPr>
            <p:cNvPr id="45" name="Group 44">
              <a:extLst>
                <a:ext uri="{FF2B5EF4-FFF2-40B4-BE49-F238E27FC236}">
                  <a16:creationId xmlns:a16="http://schemas.microsoft.com/office/drawing/2014/main" id="{983F7B78-24DF-4EE4-9405-91C3DBC2608C}"/>
                </a:ext>
              </a:extLst>
            </p:cNvPr>
            <p:cNvGrpSpPr/>
            <p:nvPr/>
          </p:nvGrpSpPr>
          <p:grpSpPr>
            <a:xfrm>
              <a:off x="799226" y="2021953"/>
              <a:ext cx="10532106" cy="819183"/>
              <a:chOff x="799226" y="2021953"/>
              <a:chExt cx="10532106" cy="819183"/>
            </a:xfrm>
          </p:grpSpPr>
          <p:cxnSp>
            <p:nvCxnSpPr>
              <p:cNvPr id="47" name="Straight Connector 46">
                <a:extLst>
                  <a:ext uri="{FF2B5EF4-FFF2-40B4-BE49-F238E27FC236}">
                    <a16:creationId xmlns:a16="http://schemas.microsoft.com/office/drawing/2014/main" id="{B8887AFE-34DE-4644-AABA-0277EB23CDEA}"/>
                  </a:ext>
                </a:extLst>
              </p:cNvPr>
              <p:cNvCxnSpPr/>
              <p:nvPr/>
            </p:nvCxnSpPr>
            <p:spPr>
              <a:xfrm>
                <a:off x="799226" y="2021953"/>
                <a:ext cx="0" cy="819183"/>
              </a:xfrm>
              <a:prstGeom prst="line">
                <a:avLst/>
              </a:prstGeom>
              <a:ln w="1905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C8F082-76E3-44F3-9EE2-9497AF0FA90D}"/>
                  </a:ext>
                </a:extLst>
              </p:cNvPr>
              <p:cNvCxnSpPr/>
              <p:nvPr/>
            </p:nvCxnSpPr>
            <p:spPr>
              <a:xfrm>
                <a:off x="11331332" y="2021953"/>
                <a:ext cx="0" cy="819183"/>
              </a:xfrm>
              <a:prstGeom prst="line">
                <a:avLst/>
              </a:prstGeom>
              <a:ln w="1905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A4504F1E-3A5D-4CEA-9ECC-C1588923D3FE}"/>
                </a:ext>
              </a:extLst>
            </p:cNvPr>
            <p:cNvCxnSpPr/>
            <p:nvPr/>
          </p:nvCxnSpPr>
          <p:spPr>
            <a:xfrm>
              <a:off x="6090994" y="2020763"/>
              <a:ext cx="0" cy="403437"/>
            </a:xfrm>
            <a:prstGeom prst="line">
              <a:avLst/>
            </a:prstGeom>
            <a:ln w="1905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7DA60B1-4162-4786-AD13-317BACF3FF6E}"/>
              </a:ext>
            </a:extLst>
          </p:cNvPr>
          <p:cNvGrpSpPr/>
          <p:nvPr/>
        </p:nvGrpSpPr>
        <p:grpSpPr>
          <a:xfrm>
            <a:off x="579437" y="3520792"/>
            <a:ext cx="10209207" cy="651007"/>
            <a:chOff x="755579" y="3479711"/>
            <a:chExt cx="8287975" cy="651100"/>
          </a:xfrm>
        </p:grpSpPr>
        <p:sp>
          <p:nvSpPr>
            <p:cNvPr id="50" name="Rectangle 49">
              <a:extLst>
                <a:ext uri="{FF2B5EF4-FFF2-40B4-BE49-F238E27FC236}">
                  <a16:creationId xmlns:a16="http://schemas.microsoft.com/office/drawing/2014/main" id="{182C5F3E-AAE2-4A3D-851E-D884EC444805}"/>
                </a:ext>
              </a:extLst>
            </p:cNvPr>
            <p:cNvSpPr/>
            <p:nvPr/>
          </p:nvSpPr>
          <p:spPr bwMode="auto">
            <a:xfrm>
              <a:off x="755579" y="3479711"/>
              <a:ext cx="8287975" cy="631089"/>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1" name="TextBox 50">
              <a:extLst>
                <a:ext uri="{FF2B5EF4-FFF2-40B4-BE49-F238E27FC236}">
                  <a16:creationId xmlns:a16="http://schemas.microsoft.com/office/drawing/2014/main" id="{AF574D1D-D8EF-491E-9623-0309B72AD3FE}"/>
                </a:ext>
              </a:extLst>
            </p:cNvPr>
            <p:cNvSpPr txBox="1"/>
            <p:nvPr/>
          </p:nvSpPr>
          <p:spPr>
            <a:xfrm>
              <a:off x="755579" y="3558307"/>
              <a:ext cx="7715138" cy="572504"/>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Holographic headsets (See-through)</a:t>
              </a:r>
            </a:p>
          </p:txBody>
        </p:sp>
      </p:grpSp>
      <p:grpSp>
        <p:nvGrpSpPr>
          <p:cNvPr id="52" name="Group 51">
            <a:extLst>
              <a:ext uri="{FF2B5EF4-FFF2-40B4-BE49-F238E27FC236}">
                <a16:creationId xmlns:a16="http://schemas.microsoft.com/office/drawing/2014/main" id="{986D106B-2339-444A-B5B5-1B572E0978C5}"/>
              </a:ext>
            </a:extLst>
          </p:cNvPr>
          <p:cNvGrpSpPr/>
          <p:nvPr/>
        </p:nvGrpSpPr>
        <p:grpSpPr>
          <a:xfrm>
            <a:off x="3637850" y="4149900"/>
            <a:ext cx="7793506" cy="631001"/>
            <a:chOff x="3010606" y="4110707"/>
            <a:chExt cx="8374027" cy="631090"/>
          </a:xfrm>
        </p:grpSpPr>
        <p:sp>
          <p:nvSpPr>
            <p:cNvPr id="53" name="Rectangle 52">
              <a:extLst>
                <a:ext uri="{FF2B5EF4-FFF2-40B4-BE49-F238E27FC236}">
                  <a16:creationId xmlns:a16="http://schemas.microsoft.com/office/drawing/2014/main" id="{8B8A4BC2-09DA-452A-8196-AA14E1D7635D}"/>
                </a:ext>
              </a:extLst>
            </p:cNvPr>
            <p:cNvSpPr/>
            <p:nvPr/>
          </p:nvSpPr>
          <p:spPr bwMode="auto">
            <a:xfrm rot="10800000">
              <a:off x="3010606" y="4110708"/>
              <a:ext cx="8287975" cy="631089"/>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E1123007-3C0F-430F-B417-928A0308B824}"/>
                </a:ext>
              </a:extLst>
            </p:cNvPr>
            <p:cNvSpPr txBox="1"/>
            <p:nvPr/>
          </p:nvSpPr>
          <p:spPr>
            <a:xfrm>
              <a:off x="3096659" y="4110707"/>
              <a:ext cx="8287974" cy="572503"/>
            </a:xfrm>
            <a:prstGeom prst="rect">
              <a:avLst/>
            </a:prstGeom>
            <a:noFill/>
          </p:spPr>
          <p:txBody>
            <a:bodyPr wrap="square" lIns="182854" tIns="146283" rIns="182854" bIns="146283"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Mixed Reality headsets (Opaque)</a:t>
              </a:r>
            </a:p>
          </p:txBody>
        </p:sp>
      </p:grpSp>
      <p:sp>
        <p:nvSpPr>
          <p:cNvPr id="56" name="Title 57">
            <a:extLst>
              <a:ext uri="{FF2B5EF4-FFF2-40B4-BE49-F238E27FC236}">
                <a16:creationId xmlns:a16="http://schemas.microsoft.com/office/drawing/2014/main" id="{415A8587-0FA1-4D0D-9823-1DD6658B570F}"/>
              </a:ext>
            </a:extLst>
          </p:cNvPr>
          <p:cNvSpPr txBox="1">
            <a:spLocks/>
          </p:cNvSpPr>
          <p:nvPr/>
        </p:nvSpPr>
        <p:spPr>
          <a:xfrm>
            <a:off x="757688" y="301993"/>
            <a:ext cx="11654187"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99" b="1" i="0" u="none" strike="noStrike" kern="1200" cap="none" spc="-102" normalizeH="0" baseline="0" noProof="0" dirty="0">
                <a:ln w="3175">
                  <a:noFill/>
                </a:ln>
                <a:solidFill>
                  <a:prstClr val="white"/>
                </a:solidFill>
                <a:effectLst/>
                <a:uLnTx/>
                <a:uFillTx/>
                <a:latin typeface="Segoe UI Light"/>
                <a:ea typeface="+mn-ea"/>
                <a:cs typeface="Segoe UI" pitchFamily="34" charset="0"/>
              </a:rPr>
              <a:t>What is Mixed Reality?…</a:t>
            </a:r>
          </a:p>
        </p:txBody>
      </p:sp>
      <p:grpSp>
        <p:nvGrpSpPr>
          <p:cNvPr id="57" name="Group 56">
            <a:extLst>
              <a:ext uri="{FF2B5EF4-FFF2-40B4-BE49-F238E27FC236}">
                <a16:creationId xmlns:a16="http://schemas.microsoft.com/office/drawing/2014/main" id="{DC87C72D-E4A8-4CD8-B737-65A35C6AF6C5}"/>
              </a:ext>
            </a:extLst>
          </p:cNvPr>
          <p:cNvGrpSpPr/>
          <p:nvPr/>
        </p:nvGrpSpPr>
        <p:grpSpPr>
          <a:xfrm>
            <a:off x="581032" y="2751570"/>
            <a:ext cx="2171336" cy="960220"/>
            <a:chOff x="755579" y="3314005"/>
            <a:chExt cx="8287975" cy="962699"/>
          </a:xfrm>
        </p:grpSpPr>
        <p:sp>
          <p:nvSpPr>
            <p:cNvPr id="58" name="Rectangle 57">
              <a:extLst>
                <a:ext uri="{FF2B5EF4-FFF2-40B4-BE49-F238E27FC236}">
                  <a16:creationId xmlns:a16="http://schemas.microsoft.com/office/drawing/2014/main" id="{C2E20C90-FDA0-4D75-9E95-3E685B6200A7}"/>
                </a:ext>
              </a:extLst>
            </p:cNvPr>
            <p:cNvSpPr/>
            <p:nvPr/>
          </p:nvSpPr>
          <p:spPr bwMode="auto">
            <a:xfrm>
              <a:off x="755579" y="3479713"/>
              <a:ext cx="8287975" cy="631089"/>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TextBox 58">
              <a:extLst>
                <a:ext uri="{FF2B5EF4-FFF2-40B4-BE49-F238E27FC236}">
                  <a16:creationId xmlns:a16="http://schemas.microsoft.com/office/drawing/2014/main" id="{7E932FE8-9BE1-4B29-9367-D82CA6C70E48}"/>
                </a:ext>
              </a:extLst>
            </p:cNvPr>
            <p:cNvSpPr txBox="1"/>
            <p:nvPr/>
          </p:nvSpPr>
          <p:spPr>
            <a:xfrm>
              <a:off x="1203122" y="3314005"/>
              <a:ext cx="7392894" cy="962699"/>
            </a:xfrm>
            <a:prstGeom prst="rect">
              <a:avLst/>
            </a:prstGeom>
            <a:noFill/>
          </p:spPr>
          <p:txBody>
            <a:bodyPr wrap="square" lIns="182854" tIns="146283" rIns="182854" bIns="146283"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AR Today</a:t>
              </a:r>
            </a:p>
          </p:txBody>
        </p:sp>
      </p:grpSp>
      <p:grpSp>
        <p:nvGrpSpPr>
          <p:cNvPr id="60" name="Group 59">
            <a:extLst>
              <a:ext uri="{FF2B5EF4-FFF2-40B4-BE49-F238E27FC236}">
                <a16:creationId xmlns:a16="http://schemas.microsoft.com/office/drawing/2014/main" id="{79FD7669-ADEA-42CB-B854-E5E0E0736E9C}"/>
              </a:ext>
            </a:extLst>
          </p:cNvPr>
          <p:cNvGrpSpPr/>
          <p:nvPr/>
        </p:nvGrpSpPr>
        <p:grpSpPr>
          <a:xfrm rot="10800000">
            <a:off x="9266236" y="2756986"/>
            <a:ext cx="2074619" cy="960220"/>
            <a:chOff x="755579" y="3316808"/>
            <a:chExt cx="8287975" cy="954983"/>
          </a:xfrm>
        </p:grpSpPr>
        <p:sp>
          <p:nvSpPr>
            <p:cNvPr id="61" name="Rectangle 60">
              <a:extLst>
                <a:ext uri="{FF2B5EF4-FFF2-40B4-BE49-F238E27FC236}">
                  <a16:creationId xmlns:a16="http://schemas.microsoft.com/office/drawing/2014/main" id="{1C3AEBB2-9EA8-4865-911B-2C97CD904BD5}"/>
                </a:ext>
              </a:extLst>
            </p:cNvPr>
            <p:cNvSpPr/>
            <p:nvPr/>
          </p:nvSpPr>
          <p:spPr bwMode="auto">
            <a:xfrm>
              <a:off x="755579" y="3479727"/>
              <a:ext cx="8287975" cy="631089"/>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FCE4FC1C-7C50-4C60-BC9A-1F65AB32A1C7}"/>
                </a:ext>
              </a:extLst>
            </p:cNvPr>
            <p:cNvSpPr txBox="1"/>
            <p:nvPr/>
          </p:nvSpPr>
          <p:spPr>
            <a:xfrm rot="10800000">
              <a:off x="1203115" y="3316808"/>
              <a:ext cx="7392899" cy="954983"/>
            </a:xfrm>
            <a:prstGeom prst="rect">
              <a:avLst/>
            </a:prstGeom>
            <a:noFill/>
          </p:spPr>
          <p:txBody>
            <a:bodyPr wrap="square" lIns="182854" tIns="146283" rIns="182854" bIns="146283"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VR Today</a:t>
              </a:r>
            </a:p>
          </p:txBody>
        </p:sp>
      </p:grpSp>
      <p:cxnSp>
        <p:nvCxnSpPr>
          <p:cNvPr id="66" name="Straight Arrow Connector 65">
            <a:extLst>
              <a:ext uri="{FF2B5EF4-FFF2-40B4-BE49-F238E27FC236}">
                <a16:creationId xmlns:a16="http://schemas.microsoft.com/office/drawing/2014/main" id="{1226F457-2F7D-4E0C-89CE-7274481D8AC0}"/>
              </a:ext>
            </a:extLst>
          </p:cNvPr>
          <p:cNvCxnSpPr/>
          <p:nvPr/>
        </p:nvCxnSpPr>
        <p:spPr>
          <a:xfrm>
            <a:off x="799995" y="2464280"/>
            <a:ext cx="10486657" cy="0"/>
          </a:xfrm>
          <a:prstGeom prst="straightConnector1">
            <a:avLst/>
          </a:prstGeom>
          <a:ln w="19050">
            <a:solidFill>
              <a:schemeClr val="tx2">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4F07445-6FE6-4096-BDD1-15126225B248}"/>
              </a:ext>
            </a:extLst>
          </p:cNvPr>
          <p:cNvGrpSpPr/>
          <p:nvPr/>
        </p:nvGrpSpPr>
        <p:grpSpPr>
          <a:xfrm>
            <a:off x="6218237" y="4745185"/>
            <a:ext cx="5231587" cy="1730267"/>
            <a:chOff x="2935312" y="4110707"/>
            <a:chExt cx="8449321" cy="1730511"/>
          </a:xfrm>
        </p:grpSpPr>
        <p:sp>
          <p:nvSpPr>
            <p:cNvPr id="31" name="Rectangle 30">
              <a:extLst>
                <a:ext uri="{FF2B5EF4-FFF2-40B4-BE49-F238E27FC236}">
                  <a16:creationId xmlns:a16="http://schemas.microsoft.com/office/drawing/2014/main" id="{5DB1C2D9-B2E9-45CB-A621-09E0F70B2208}"/>
                </a:ext>
              </a:extLst>
            </p:cNvPr>
            <p:cNvSpPr/>
            <p:nvPr/>
          </p:nvSpPr>
          <p:spPr bwMode="auto">
            <a:xfrm rot="10800000">
              <a:off x="2935312" y="4110707"/>
              <a:ext cx="8287975" cy="1730511"/>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731F802-B50D-41EB-A603-768D68F580BE}"/>
                </a:ext>
              </a:extLst>
            </p:cNvPr>
            <p:cNvSpPr txBox="1"/>
            <p:nvPr/>
          </p:nvSpPr>
          <p:spPr>
            <a:xfrm>
              <a:off x="7431908" y="4110707"/>
              <a:ext cx="3952725" cy="1552185"/>
            </a:xfrm>
            <a:prstGeom prst="rect">
              <a:avLst/>
            </a:prstGeom>
            <a:noFill/>
          </p:spPr>
          <p:txBody>
            <a:bodyPr wrap="square" lIns="182854" tIns="146283" rIns="182854" bIns="146283"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34" name="Rectangle 33">
            <a:extLst>
              <a:ext uri="{FF2B5EF4-FFF2-40B4-BE49-F238E27FC236}">
                <a16:creationId xmlns:a16="http://schemas.microsoft.com/office/drawing/2014/main" id="{F5CEE758-E05C-40CD-9B09-C822A9AC620C}"/>
              </a:ext>
            </a:extLst>
          </p:cNvPr>
          <p:cNvSpPr/>
          <p:nvPr/>
        </p:nvSpPr>
        <p:spPr bwMode="auto">
          <a:xfrm>
            <a:off x="579437" y="4117212"/>
            <a:ext cx="3600348" cy="2380555"/>
          </a:xfrm>
          <a:prstGeom prst="rect">
            <a:avLst/>
          </a:prstGeom>
          <a:gradFill flip="none" rotWithShape="1">
            <a:gsLst>
              <a:gs pos="0">
                <a:schemeClr val="tx2">
                  <a:lumMod val="60000"/>
                  <a:lumOff val="40000"/>
                  <a:alpha val="0"/>
                </a:schemeClr>
              </a:gs>
              <a:gs pos="100000">
                <a:schemeClr val="tx2">
                  <a:lumMod val="60000"/>
                  <a:lumOff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AutoShape 2" descr="Image result for hololens">
            <a:extLst>
              <a:ext uri="{FF2B5EF4-FFF2-40B4-BE49-F238E27FC236}">
                <a16:creationId xmlns:a16="http://schemas.microsoft.com/office/drawing/2014/main" id="{6188D710-3A09-4C2B-B8C0-EBD712F92C94}"/>
              </a:ext>
            </a:extLst>
          </p:cNvPr>
          <p:cNvSpPr>
            <a:spLocks noChangeAspect="1" noChangeArrowheads="1"/>
          </p:cNvSpPr>
          <p:nvPr/>
        </p:nvSpPr>
        <p:spPr bwMode="auto">
          <a:xfrm>
            <a:off x="5475288" y="2278063"/>
            <a:ext cx="1485900" cy="152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FC8F9CE-77D9-48B2-A8EE-4DF06E94D891}"/>
              </a:ext>
            </a:extLst>
          </p:cNvPr>
          <p:cNvPicPr>
            <a:picLocks noChangeAspect="1"/>
          </p:cNvPicPr>
          <p:nvPr/>
        </p:nvPicPr>
        <p:blipFill>
          <a:blip r:embed="rId4"/>
          <a:stretch>
            <a:fillRect/>
          </a:stretch>
        </p:blipFill>
        <p:spPr>
          <a:xfrm>
            <a:off x="810408" y="4535919"/>
            <a:ext cx="1941960" cy="1939533"/>
          </a:xfrm>
          <a:prstGeom prst="rect">
            <a:avLst/>
          </a:prstGeom>
        </p:spPr>
      </p:pic>
      <p:pic>
        <p:nvPicPr>
          <p:cNvPr id="12" name="Picture 11">
            <a:extLst>
              <a:ext uri="{FF2B5EF4-FFF2-40B4-BE49-F238E27FC236}">
                <a16:creationId xmlns:a16="http://schemas.microsoft.com/office/drawing/2014/main" id="{1D93A5CB-D9E2-4B7F-9E6D-38B9DB103E8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56048" y="4576546"/>
            <a:ext cx="3475750" cy="1955109"/>
          </a:xfrm>
          <a:prstGeom prst="rect">
            <a:avLst/>
          </a:prstGeom>
        </p:spPr>
      </p:pic>
    </p:spTree>
    <p:extLst>
      <p:ext uri="{BB962C8B-B14F-4D97-AF65-F5344CB8AC3E}">
        <p14:creationId xmlns:p14="http://schemas.microsoft.com/office/powerpoint/2010/main" val="3237701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outVertical)">
                                      <p:cBhvr>
                                        <p:cTn id="13" dur="500"/>
                                        <p:tgtEl>
                                          <p:spTgt spid="6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par>
                                <p:cTn id="22" presetID="22" presetClass="entr" presetSubtype="2"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right)">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1000"/>
                                        <p:tgtEl>
                                          <p:spTgt spid="4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par>
                                <p:cTn id="41" presetID="22" presetClass="entr" presetSubtype="2"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500"/>
                                        <p:tgtEl>
                                          <p:spTgt spid="30"/>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Text Placeholder 4"/>
          <p:cNvSpPr txBox="1">
            <a:spLocks/>
          </p:cNvSpPr>
          <p:nvPr/>
        </p:nvSpPr>
        <p:spPr>
          <a:xfrm>
            <a:off x="869432" y="1330997"/>
            <a:ext cx="10975652" cy="84912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32597" rtl="0" eaLnBrk="1" fontAlgn="auto" latinLnBrk="0" hangingPunct="1">
              <a:lnSpc>
                <a:spcPct val="150000"/>
              </a:lnSpc>
              <a:spcBef>
                <a:spcPct val="20000"/>
              </a:spcBef>
              <a:spcAft>
                <a:spcPts val="0"/>
              </a:spcAft>
              <a:buClrTx/>
              <a:buSzPct val="90000"/>
              <a:buFont typeface="Arial" pitchFamily="34" charset="0"/>
              <a:buNone/>
              <a:tabLst/>
              <a:defRPr/>
            </a:pPr>
            <a:endParaRPr kumimoji="0" lang="en-US" sz="1836" b="0" i="0" u="none" strike="noStrike" kern="1200" cap="none" spc="0" normalizeH="0" baseline="0" noProof="0" dirty="0">
              <a:ln>
                <a:noFill/>
              </a:ln>
              <a:solidFill>
                <a:srgbClr val="FFFFFF">
                  <a:alpha val="99000"/>
                </a:srgbClr>
              </a:solidFill>
              <a:effectLst/>
              <a:uLnTx/>
              <a:uFillTx/>
              <a:latin typeface="Segoe UI Light" panose="020B0502040204020203" pitchFamily="34" charset="0"/>
              <a:ea typeface="+mn-ea"/>
              <a:cs typeface="Segoe UI Light" panose="020B0502040204020203" pitchFamily="34" charset="0"/>
            </a:endParaRPr>
          </a:p>
        </p:txBody>
      </p:sp>
      <p:sp>
        <p:nvSpPr>
          <p:cNvPr id="3" name="Rectangle 2"/>
          <p:cNvSpPr/>
          <p:nvPr/>
        </p:nvSpPr>
        <p:spPr>
          <a:xfrm>
            <a:off x="3474270" y="3725862"/>
            <a:ext cx="7392167" cy="1206457"/>
          </a:xfrm>
          <a:prstGeom prst="rect">
            <a:avLst/>
          </a:prstGeom>
          <a:noFill/>
          <a:ln>
            <a:noFill/>
          </a:ln>
        </p:spPr>
        <p:txBody>
          <a:bodyPr wrap="square" anchor="ctr">
            <a:noAutofit/>
          </a:body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Gaze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tells you where the user is looking in the world and lets you determine their intent.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 name="Rectangle 3"/>
          <p:cNvSpPr/>
          <p:nvPr/>
        </p:nvSpPr>
        <p:spPr>
          <a:xfrm>
            <a:off x="3474270" y="5081392"/>
            <a:ext cx="7120054" cy="1221016"/>
          </a:xfrm>
          <a:prstGeom prst="rect">
            <a:avLst/>
          </a:prstGeom>
          <a:noFill/>
          <a:ln>
            <a:noFill/>
          </a:ln>
        </p:spPr>
        <p:txBody>
          <a:bodyPr anchor="ctr">
            <a:noAutofit/>
          </a:body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Gesture</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input lets you interact with your holograms naturally using your hands or a clicker.</a:t>
            </a:r>
          </a:p>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Game pads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let you navigate, target, scroll, zoom, select.</a:t>
            </a:r>
          </a:p>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Mouse and keyboard</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can point, click, or provide text input.</a:t>
            </a:r>
          </a:p>
        </p:txBody>
      </p:sp>
      <p:sp>
        <p:nvSpPr>
          <p:cNvPr id="5" name="Rectangle 4"/>
          <p:cNvSpPr/>
          <p:nvPr/>
        </p:nvSpPr>
        <p:spPr>
          <a:xfrm>
            <a:off x="3474270" y="2327767"/>
            <a:ext cx="7063199" cy="1203205"/>
          </a:xfrm>
          <a:prstGeom prst="rect">
            <a:avLst/>
          </a:prstGeom>
          <a:noFill/>
          <a:ln>
            <a:noFill/>
          </a:ln>
        </p:spPr>
        <p:txBody>
          <a:bodyPr wrap="square" anchor="ctr">
            <a:noAutofit/>
          </a:bodyPr>
          <a:lstStyle/>
          <a:p>
            <a:pPr marL="0" marR="0" lvl="0" indent="0" algn="l" defTabSz="932742" rtl="0" eaLnBrk="1" fontAlgn="auto" latinLnBrk="0" hangingPunct="1">
              <a:lnSpc>
                <a:spcPct val="100000"/>
              </a:lnSpc>
              <a:spcBef>
                <a:spcPts val="612"/>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Voice</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allows you to directly command a hologram without having to use gestures.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You simply gaze at a hologram and speak your command.</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1908" y="3725862"/>
            <a:ext cx="1415397" cy="1206457"/>
          </a:xfrm>
          <a:prstGeom prst="rect">
            <a:avLst/>
          </a:prstGeom>
          <a:solidFill>
            <a:schemeClr val="bg1"/>
          </a:solidFill>
          <a:ln>
            <a:noFill/>
          </a:ln>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01908" y="5074991"/>
            <a:ext cx="1439986" cy="1227417"/>
          </a:xfrm>
          <a:prstGeom prst="rect">
            <a:avLst/>
          </a:prstGeom>
          <a:ln>
            <a:noFill/>
          </a:ln>
        </p:spPr>
      </p:pic>
      <p:pic>
        <p:nvPicPr>
          <p:cNvPr id="57" name="Picture 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01908" y="2329191"/>
            <a:ext cx="1415397" cy="1234904"/>
          </a:xfrm>
          <a:prstGeom prst="rect">
            <a:avLst/>
          </a:prstGeom>
          <a:ln>
            <a:noFill/>
          </a:ln>
        </p:spPr>
      </p:pic>
      <p:sp>
        <p:nvSpPr>
          <p:cNvPr id="22"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Mixed reality requires developers to handle new types of input</a:t>
            </a:r>
            <a:endParaRPr kumimoji="0" lang="en-US" sz="4797"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68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B6C0DF1-7074-4885-9345-271A1F66B18D}"/>
              </a:ext>
            </a:extLst>
          </p:cNvPr>
          <p:cNvGrpSpPr>
            <a:grpSpLocks noChangeAspect="1"/>
          </p:cNvGrpSpPr>
          <p:nvPr/>
        </p:nvGrpSpPr>
        <p:grpSpPr bwMode="auto">
          <a:xfrm>
            <a:off x="1471462" y="2938674"/>
            <a:ext cx="668762" cy="572304"/>
            <a:chOff x="1" y="3"/>
            <a:chExt cx="2697" cy="2308"/>
          </a:xfrm>
          <a:solidFill>
            <a:srgbClr val="047CDA"/>
          </a:solidFill>
        </p:grpSpPr>
        <p:sp>
          <p:nvSpPr>
            <p:cNvPr id="1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4" name="Freeform 14">
            <a:extLst>
              <a:ext uri="{FF2B5EF4-FFF2-40B4-BE49-F238E27FC236}">
                <a16:creationId xmlns:a16="http://schemas.microsoft.com/office/drawing/2014/main" id="{D27481FD-214F-4DB1-B1EF-12D290AFAF44}"/>
              </a:ext>
            </a:extLst>
          </p:cNvPr>
          <p:cNvSpPr>
            <a:spLocks noEditPoints="1"/>
          </p:cNvSpPr>
          <p:nvPr/>
        </p:nvSpPr>
        <p:spPr bwMode="auto">
          <a:xfrm>
            <a:off x="10059551" y="2942847"/>
            <a:ext cx="632219" cy="560597"/>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F3F3F"/>
              </a:solidFill>
              <a:effectLst/>
              <a:uLnTx/>
              <a:uFillTx/>
              <a:latin typeface="Segoe UI"/>
              <a:ea typeface="+mn-ea"/>
              <a:cs typeface="+mn-cs"/>
            </a:endParaRPr>
          </a:p>
        </p:txBody>
      </p:sp>
      <p:sp>
        <p:nvSpPr>
          <p:cNvPr id="15" name="Freeform 10">
            <a:extLst>
              <a:ext uri="{FF2B5EF4-FFF2-40B4-BE49-F238E27FC236}">
                <a16:creationId xmlns:a16="http://schemas.microsoft.com/office/drawing/2014/main" id="{F75193B7-9B2A-47C6-8C0A-EA0D95FE0158}"/>
              </a:ext>
            </a:extLst>
          </p:cNvPr>
          <p:cNvSpPr>
            <a:spLocks noEditPoints="1"/>
          </p:cNvSpPr>
          <p:nvPr/>
        </p:nvSpPr>
        <p:spPr bwMode="auto">
          <a:xfrm>
            <a:off x="4214201" y="2920164"/>
            <a:ext cx="729852" cy="609324"/>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F3F3F"/>
              </a:solidFill>
              <a:effectLst/>
              <a:uLnTx/>
              <a:uFillTx/>
              <a:latin typeface="Segoe UI"/>
              <a:ea typeface="+mn-ea"/>
              <a:cs typeface="+mn-cs"/>
            </a:endParaRPr>
          </a:p>
        </p:txBody>
      </p:sp>
      <p:sp>
        <p:nvSpPr>
          <p:cNvPr id="16" name="TextBox 15">
            <a:extLst/>
          </p:cNvPr>
          <p:cNvSpPr txBox="1"/>
          <p:nvPr/>
        </p:nvSpPr>
        <p:spPr>
          <a:xfrm>
            <a:off x="383476" y="3679152"/>
            <a:ext cx="2679020" cy="430283"/>
          </a:xfrm>
          <a:prstGeom prst="rect">
            <a:avLst/>
          </a:prstGeom>
          <a:noFill/>
        </p:spPr>
        <p:txBody>
          <a:bodyPr wrap="square" lIns="175711" tIns="89617" rIns="175711" bIns="89617"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1" i="0" u="none" strike="noStrike" kern="1200" cap="none" spc="0" normalizeH="0" baseline="0" noProof="0" dirty="0">
                <a:ln>
                  <a:noFill/>
                </a:ln>
                <a:solidFill>
                  <a:srgbClr val="BAD80A"/>
                </a:solidFill>
                <a:effectLst/>
                <a:uLnTx/>
                <a:uFillTx/>
                <a:latin typeface="Segoe UI" panose="020B0502040204020203" pitchFamily="34" charset="0"/>
                <a:ea typeface="+mn-ea"/>
                <a:cs typeface="Segoe UI" panose="020B0502040204020203" pitchFamily="34" charset="0"/>
              </a:rPr>
              <a:t>Bing Speech API</a:t>
            </a:r>
          </a:p>
        </p:txBody>
      </p:sp>
      <p:sp>
        <p:nvSpPr>
          <p:cNvPr id="17" name="Rectangle 16">
            <a:extLst/>
          </p:cNvPr>
          <p:cNvSpPr/>
          <p:nvPr/>
        </p:nvSpPr>
        <p:spPr>
          <a:xfrm>
            <a:off x="378731" y="4028632"/>
            <a:ext cx="2688511" cy="590931"/>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Convert speech to text and back again.</a:t>
            </a:r>
          </a:p>
        </p:txBody>
      </p:sp>
      <p:sp>
        <p:nvSpPr>
          <p:cNvPr id="18" name="TextBox 17">
            <a:extLst/>
          </p:cNvPr>
          <p:cNvSpPr txBox="1"/>
          <p:nvPr/>
        </p:nvSpPr>
        <p:spPr>
          <a:xfrm>
            <a:off x="8865607" y="3677470"/>
            <a:ext cx="3020107" cy="430283"/>
          </a:xfrm>
          <a:prstGeom prst="rect">
            <a:avLst/>
          </a:prstGeom>
          <a:noFill/>
        </p:spPr>
        <p:txBody>
          <a:bodyPr wrap="square" lIns="175711" tIns="89617" rIns="175711" bIns="89617"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1" i="0" u="none" strike="noStrike" kern="1200" cap="none" spc="0" normalizeH="0" baseline="0" noProof="0" dirty="0">
                <a:ln>
                  <a:noFill/>
                </a:ln>
                <a:solidFill>
                  <a:srgbClr val="BAD80A"/>
                </a:solidFill>
                <a:effectLst/>
                <a:uLnTx/>
                <a:uFillTx/>
                <a:latin typeface="Segoe UI" panose="020B0502040204020203" pitchFamily="34" charset="0"/>
                <a:ea typeface="+mn-ea"/>
                <a:cs typeface="Segoe UI" panose="020B0502040204020203" pitchFamily="34" charset="0"/>
              </a:rPr>
              <a:t>Speaker Recognition API</a:t>
            </a:r>
          </a:p>
        </p:txBody>
      </p:sp>
      <p:sp>
        <p:nvSpPr>
          <p:cNvPr id="19" name="Rectangle 18">
            <a:extLst/>
          </p:cNvPr>
          <p:cNvSpPr/>
          <p:nvPr/>
        </p:nvSpPr>
        <p:spPr>
          <a:xfrm>
            <a:off x="9031405" y="4026951"/>
            <a:ext cx="2688511" cy="590931"/>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Give your app the ability </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 know who's talking</a:t>
            </a:r>
          </a:p>
        </p:txBody>
      </p:sp>
      <p:sp>
        <p:nvSpPr>
          <p:cNvPr id="20" name="TextBox 19">
            <a:extLst/>
          </p:cNvPr>
          <p:cNvSpPr txBox="1"/>
          <p:nvPr/>
        </p:nvSpPr>
        <p:spPr>
          <a:xfrm>
            <a:off x="3069074" y="3679151"/>
            <a:ext cx="3020106" cy="430283"/>
          </a:xfrm>
          <a:prstGeom prst="rect">
            <a:avLst/>
          </a:prstGeom>
          <a:noFill/>
        </p:spPr>
        <p:txBody>
          <a:bodyPr wrap="square" lIns="175711" tIns="89617" rIns="175711" bIns="89617"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1" i="0" u="none" strike="noStrike" kern="1200" cap="none" spc="0" normalizeH="0" baseline="0" noProof="0" dirty="0">
                <a:ln>
                  <a:noFill/>
                </a:ln>
                <a:solidFill>
                  <a:srgbClr val="BAD80A"/>
                </a:solidFill>
                <a:effectLst/>
                <a:uLnTx/>
                <a:uFillTx/>
                <a:latin typeface="Segoe UI" panose="020B0502040204020203" pitchFamily="34" charset="0"/>
                <a:ea typeface="+mn-ea"/>
                <a:cs typeface="Segoe UI" panose="020B0502040204020203" pitchFamily="34" charset="0"/>
              </a:rPr>
              <a:t>Custom Speech Service</a:t>
            </a:r>
          </a:p>
        </p:txBody>
      </p:sp>
      <p:sp>
        <p:nvSpPr>
          <p:cNvPr id="21" name="Rectangle 20">
            <a:extLst/>
          </p:cNvPr>
          <p:cNvSpPr/>
          <p:nvPr/>
        </p:nvSpPr>
        <p:spPr>
          <a:xfrm>
            <a:off x="3234872" y="4028632"/>
            <a:ext cx="2688511" cy="84023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Fine-tune speech recognition for anyone, anywhere</a:t>
            </a:r>
          </a:p>
        </p:txBody>
      </p:sp>
      <p:sp>
        <p:nvSpPr>
          <p:cNvPr id="2" name="TextBox 1"/>
          <p:cNvSpPr txBox="1"/>
          <p:nvPr/>
        </p:nvSpPr>
        <p:spPr>
          <a:xfrm>
            <a:off x="12695237" y="5859462"/>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22"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Cognitive services can help you handle voice</a:t>
            </a:r>
            <a:endParaRPr kumimoji="0" lang="en-US" sz="32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29" name="TextBox 28">
            <a:extLst>
              <a:ext uri="{FF2B5EF4-FFF2-40B4-BE49-F238E27FC236}">
                <a16:creationId xmlns:a16="http://schemas.microsoft.com/office/drawing/2014/main" id="{CAFCAE91-A6CD-4DB9-8543-47EC5136CE52}"/>
              </a:ext>
            </a:extLst>
          </p:cNvPr>
          <p:cNvSpPr txBox="1"/>
          <p:nvPr/>
        </p:nvSpPr>
        <p:spPr>
          <a:xfrm>
            <a:off x="5812274" y="3679151"/>
            <a:ext cx="3020106" cy="430283"/>
          </a:xfrm>
          <a:prstGeom prst="rect">
            <a:avLst/>
          </a:prstGeom>
          <a:noFill/>
        </p:spPr>
        <p:txBody>
          <a:bodyPr wrap="square" lIns="175711" tIns="89617" rIns="175711" bIns="89617"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1" i="0" u="none" strike="noStrike" kern="1200" cap="none" spc="0" normalizeH="0" baseline="0" noProof="0" dirty="0">
                <a:ln>
                  <a:noFill/>
                </a:ln>
                <a:solidFill>
                  <a:srgbClr val="BAD80A"/>
                </a:solidFill>
                <a:effectLst/>
                <a:uLnTx/>
                <a:uFillTx/>
                <a:latin typeface="Segoe UI" panose="020B0502040204020203" pitchFamily="34" charset="0"/>
                <a:ea typeface="+mn-ea"/>
                <a:cs typeface="Segoe UI" panose="020B0502040204020203" pitchFamily="34" charset="0"/>
              </a:rPr>
              <a:t>LUIS</a:t>
            </a:r>
          </a:p>
        </p:txBody>
      </p:sp>
      <p:sp>
        <p:nvSpPr>
          <p:cNvPr id="30" name="Rectangle 29">
            <a:extLst>
              <a:ext uri="{FF2B5EF4-FFF2-40B4-BE49-F238E27FC236}">
                <a16:creationId xmlns:a16="http://schemas.microsoft.com/office/drawing/2014/main" id="{576418E0-37D1-42B1-B785-E53AA215BDE1}"/>
              </a:ext>
            </a:extLst>
          </p:cNvPr>
          <p:cNvSpPr/>
          <p:nvPr/>
        </p:nvSpPr>
        <p:spPr>
          <a:xfrm>
            <a:off x="5978072" y="4028632"/>
            <a:ext cx="2688511" cy="84023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Build natural language into your apps that continuously improve</a:t>
            </a:r>
          </a:p>
        </p:txBody>
      </p:sp>
      <p:pic>
        <p:nvPicPr>
          <p:cNvPr id="4" name="Picture 3">
            <a:extLst>
              <a:ext uri="{FF2B5EF4-FFF2-40B4-BE49-F238E27FC236}">
                <a16:creationId xmlns:a16="http://schemas.microsoft.com/office/drawing/2014/main" id="{952F620E-7812-4778-951D-4CAE7E8CB9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69047" y="2647590"/>
            <a:ext cx="1306559" cy="1154472"/>
          </a:xfrm>
          <a:prstGeom prst="rect">
            <a:avLst/>
          </a:prstGeom>
        </p:spPr>
      </p:pic>
    </p:spTree>
    <p:extLst>
      <p:ext uri="{BB962C8B-B14F-4D97-AF65-F5344CB8AC3E}">
        <p14:creationId xmlns:p14="http://schemas.microsoft.com/office/powerpoint/2010/main" val="324570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Title 57"/>
          <p:cNvSpPr txBox="1">
            <a:spLocks/>
          </p:cNvSpPr>
          <p:nvPr/>
        </p:nvSpPr>
        <p:spPr>
          <a:xfrm>
            <a:off x="531798" y="401019"/>
            <a:ext cx="11706239"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Cognitive services can help you handle gesture</a:t>
            </a:r>
            <a:endParaRPr kumimoji="0" lang="en-US" sz="32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29" name="TextBox 28">
            <a:extLst>
              <a:ext uri="{FF2B5EF4-FFF2-40B4-BE49-F238E27FC236}">
                <a16:creationId xmlns:a16="http://schemas.microsoft.com/office/drawing/2014/main" id="{CAFCAE91-A6CD-4DB9-8543-47EC5136CE52}"/>
              </a:ext>
            </a:extLst>
          </p:cNvPr>
          <p:cNvSpPr txBox="1"/>
          <p:nvPr/>
        </p:nvSpPr>
        <p:spPr>
          <a:xfrm>
            <a:off x="4581399" y="3679151"/>
            <a:ext cx="3020106" cy="430283"/>
          </a:xfrm>
          <a:prstGeom prst="rect">
            <a:avLst/>
          </a:prstGeom>
          <a:noFill/>
        </p:spPr>
        <p:txBody>
          <a:bodyPr wrap="square" lIns="175711" tIns="89617" rIns="175711" bIns="89617"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1" i="0" u="none" strike="noStrike" kern="1200" cap="none" spc="0" normalizeH="0" baseline="0" noProof="0" dirty="0">
                <a:ln>
                  <a:noFill/>
                </a:ln>
                <a:solidFill>
                  <a:srgbClr val="BAD80A"/>
                </a:solidFill>
                <a:effectLst/>
                <a:uLnTx/>
                <a:uFillTx/>
                <a:latin typeface="Segoe UI" panose="020B0502040204020203" pitchFamily="34" charset="0"/>
                <a:ea typeface="+mn-ea"/>
                <a:cs typeface="Segoe UI" panose="020B0502040204020203" pitchFamily="34" charset="0"/>
              </a:rPr>
              <a:t>Project Gesture</a:t>
            </a:r>
          </a:p>
        </p:txBody>
      </p:sp>
      <p:sp>
        <p:nvSpPr>
          <p:cNvPr id="30" name="Rectangle 29">
            <a:extLst>
              <a:ext uri="{FF2B5EF4-FFF2-40B4-BE49-F238E27FC236}">
                <a16:creationId xmlns:a16="http://schemas.microsoft.com/office/drawing/2014/main" id="{576418E0-37D1-42B1-B785-E53AA215BDE1}"/>
              </a:ext>
            </a:extLst>
          </p:cNvPr>
          <p:cNvSpPr/>
          <p:nvPr/>
        </p:nvSpPr>
        <p:spPr>
          <a:xfrm>
            <a:off x="4747197" y="4028632"/>
            <a:ext cx="2688511" cy="840230"/>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Define and implement customized hand gestures</a:t>
            </a:r>
          </a:p>
        </p:txBody>
      </p:sp>
      <p:pic>
        <p:nvPicPr>
          <p:cNvPr id="3" name="Picture 2">
            <a:extLst>
              <a:ext uri="{FF2B5EF4-FFF2-40B4-BE49-F238E27FC236}">
                <a16:creationId xmlns:a16="http://schemas.microsoft.com/office/drawing/2014/main" id="{FDFD8649-DBAC-46CE-9EAD-9D7348592CD6}"/>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840359" y="2997771"/>
            <a:ext cx="502186" cy="502186"/>
          </a:xfrm>
          <a:prstGeom prst="rect">
            <a:avLst/>
          </a:prstGeom>
        </p:spPr>
      </p:pic>
    </p:spTree>
    <p:extLst>
      <p:ext uri="{BB962C8B-B14F-4D97-AF65-F5344CB8AC3E}">
        <p14:creationId xmlns:p14="http://schemas.microsoft.com/office/powerpoint/2010/main" val="13605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Jeff Sandquist</a:t>
            </a:r>
          </a:p>
        </p:txBody>
      </p:sp>
      <p:sp>
        <p:nvSpPr>
          <p:cNvPr id="3" name="Text Placeholder 2"/>
          <p:cNvSpPr>
            <a:spLocks noGrp="1"/>
          </p:cNvSpPr>
          <p:nvPr>
            <p:ph type="body" sz="quarter" idx="14"/>
          </p:nvPr>
        </p:nvSpPr>
        <p:spPr/>
        <p:txBody>
          <a:bodyPr/>
          <a:lstStyle/>
          <a:p>
            <a:r>
              <a:rPr lang="en-US" dirty="0"/>
              <a:t>General Manager, Azure Ecosystem</a:t>
            </a:r>
          </a:p>
          <a:p>
            <a:endParaRPr lang="en-US" dirty="0"/>
          </a:p>
          <a:p>
            <a:r>
              <a:rPr lang="en-US" dirty="0"/>
              <a:t>@</a:t>
            </a:r>
            <a:r>
              <a:rPr lang="en-US" dirty="0" err="1"/>
              <a:t>jeffsand</a:t>
            </a:r>
            <a:endParaRPr lang="en-US" dirty="0"/>
          </a:p>
        </p:txBody>
      </p:sp>
      <p:pic>
        <p:nvPicPr>
          <p:cNvPr id="6" name="Picture 2" descr="https://developer.microsoft.com/en-us/advocates/media/profiles/jeff-sandquist.png">
            <a:extLst>
              <a:ext uri="{FF2B5EF4-FFF2-40B4-BE49-F238E27FC236}">
                <a16:creationId xmlns:a16="http://schemas.microsoft.com/office/drawing/2014/main" id="{AED5885E-FF50-416A-9697-582BF8F83C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8437" y="1897062"/>
            <a:ext cx="3428999"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0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Picture Placeholder 7" descr="esports-arena-vr.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167991" y="1516062"/>
            <a:ext cx="5775156" cy="4395535"/>
          </a:xfrm>
          <a:prstGeom prst="rect">
            <a:avLst/>
          </a:prstGeom>
        </p:spPr>
      </p:pic>
      <p:sp>
        <p:nvSpPr>
          <p:cNvPr id="18" name="Rectangle 17">
            <a:extLst>
              <a:ext uri="{FF2B5EF4-FFF2-40B4-BE49-F238E27FC236}">
                <a16:creationId xmlns:a16="http://schemas.microsoft.com/office/drawing/2014/main" id="{733E07EB-C37A-4441-AD57-704792354E3B}"/>
              </a:ext>
            </a:extLst>
          </p:cNvPr>
          <p:cNvSpPr/>
          <p:nvPr/>
        </p:nvSpPr>
        <p:spPr>
          <a:xfrm>
            <a:off x="531798" y="1717468"/>
            <a:ext cx="5715000" cy="1200328"/>
          </a:xfrm>
          <a:prstGeom prst="rect">
            <a:avLst/>
          </a:prstGeom>
        </p:spPr>
        <p:txBody>
          <a:bodyPr wrap="square" lIns="149196">
            <a:spAutoFit/>
          </a:bodyPr>
          <a:lstStyle/>
          <a:p>
            <a:pPr marL="0" marR="0" lvl="0" indent="0" algn="l" defTabSz="895838" rtl="0" eaLnBrk="1" fontAlgn="auto" latinLnBrk="0" hangingPunct="1">
              <a:lnSpc>
                <a:spcPct val="10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solidFill>
                  <a:srgbClr val="FFFFFF"/>
                </a:solidFill>
                <a:effectLst/>
                <a:uLnTx/>
                <a:uFillTx/>
                <a:latin typeface="Segoe UI Light"/>
                <a:ea typeface="+mn-ea"/>
                <a:cs typeface="Segoe UI Semibold" panose="020B0702040204020203" pitchFamily="34" charset="0"/>
              </a:rPr>
              <a:t>Teleporter.tv: a social esports </a:t>
            </a:r>
            <a:br>
              <a:rPr kumimoji="0" lang="en-US" altLang="zh-CN" sz="2400" b="0" i="0" u="none" strike="noStrike" kern="0" cap="none" spc="49" normalizeH="0" baseline="0" noProof="0" dirty="0">
                <a:ln w="3175">
                  <a:noFill/>
                </a:ln>
                <a:solidFill>
                  <a:srgbClr val="FFFFFF"/>
                </a:solidFill>
                <a:effectLst/>
                <a:uLnTx/>
                <a:uFillTx/>
                <a:latin typeface="Segoe UI Light"/>
                <a:ea typeface="+mn-ea"/>
                <a:cs typeface="Segoe UI Semibold" panose="020B0702040204020203" pitchFamily="34" charset="0"/>
              </a:rPr>
            </a:br>
            <a:r>
              <a:rPr kumimoji="0" lang="en-US" altLang="zh-CN" sz="2400" b="0" i="0" u="none" strike="noStrike" kern="0" cap="none" spc="49" normalizeH="0" baseline="0" noProof="0" dirty="0">
                <a:ln w="3175">
                  <a:noFill/>
                </a:ln>
                <a:solidFill>
                  <a:srgbClr val="FFFFFF"/>
                </a:solidFill>
                <a:effectLst/>
                <a:uLnTx/>
                <a:uFillTx/>
                <a:latin typeface="Segoe UI Light"/>
                <a:ea typeface="+mn-ea"/>
                <a:cs typeface="Segoe UI Semibold" panose="020B0702040204020203" pitchFamily="34" charset="0"/>
              </a:rPr>
              <a:t>spectator platform based in </a:t>
            </a:r>
            <a:br>
              <a:rPr kumimoji="0" lang="en-US" altLang="zh-CN" sz="2400" b="0" i="0" u="none" strike="noStrike" kern="0" cap="none" spc="49" normalizeH="0" baseline="0" noProof="0" dirty="0">
                <a:ln w="3175">
                  <a:noFill/>
                </a:ln>
                <a:solidFill>
                  <a:srgbClr val="FFFFFF"/>
                </a:solidFill>
                <a:effectLst/>
                <a:uLnTx/>
                <a:uFillTx/>
                <a:latin typeface="Segoe UI Light"/>
                <a:ea typeface="+mn-ea"/>
                <a:cs typeface="Segoe UI Semibold" panose="020B0702040204020203" pitchFamily="34" charset="0"/>
              </a:rPr>
            </a:br>
            <a:r>
              <a:rPr kumimoji="0" lang="en-US" altLang="zh-CN" sz="2400" b="0" i="0" u="none" strike="noStrike" kern="0" cap="none" spc="49" normalizeH="0" baseline="0" noProof="0" dirty="0">
                <a:ln w="3175">
                  <a:noFill/>
                </a:ln>
                <a:solidFill>
                  <a:srgbClr val="FFFFFF"/>
                </a:solidFill>
                <a:effectLst/>
                <a:uLnTx/>
                <a:uFillTx/>
                <a:latin typeface="Segoe UI Light"/>
                <a:ea typeface="+mn-ea"/>
                <a:cs typeface="Segoe UI Semibold" panose="020B0702040204020203" pitchFamily="34" charset="0"/>
              </a:rPr>
              <a:t>virtual reality</a:t>
            </a:r>
          </a:p>
        </p:txBody>
      </p:sp>
      <p:pic>
        <p:nvPicPr>
          <p:cNvPr id="19" name="Picture 18" descr="teleporter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99369" y="4259262"/>
            <a:ext cx="2918668" cy="1215218"/>
          </a:xfrm>
          <a:prstGeom prst="rect">
            <a:avLst/>
          </a:prstGeom>
        </p:spPr>
      </p:pic>
      <p:sp>
        <p:nvSpPr>
          <p:cNvPr id="7"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4224" rtl="0" eaLnBrk="1" fontAlgn="auto" latinLnBrk="0" hangingPunct="1">
              <a:lnSpc>
                <a:spcPct val="100000"/>
              </a:lnSpc>
              <a:spcBef>
                <a:spcPct val="0"/>
              </a:spcBef>
              <a:spcAft>
                <a:spcPts val="60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Mixed reality: what’s possible</a:t>
            </a:r>
          </a:p>
        </p:txBody>
      </p:sp>
    </p:spTree>
    <p:extLst>
      <p:ext uri="{BB962C8B-B14F-4D97-AF65-F5344CB8AC3E}">
        <p14:creationId xmlns:p14="http://schemas.microsoft.com/office/powerpoint/2010/main" val="19243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700805" y="1668462"/>
            <a:ext cx="6384832" cy="426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l" defTabSz="913825" rtl="0" eaLnBrk="1" fontAlgn="base" latinLnBrk="0" hangingPunct="1">
              <a:lnSpc>
                <a:spcPct val="80000"/>
              </a:lnSpc>
              <a:spcBef>
                <a:spcPts val="60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Light"/>
                <a:ea typeface="Segoe UI" pitchFamily="34" charset="0"/>
                <a:cs typeface="Segoe UI Light"/>
              </a:rPr>
              <a:t>Join the community: </a:t>
            </a:r>
          </a:p>
          <a:p>
            <a:pPr marL="0" marR="0" lvl="0" indent="0" algn="l" defTabSz="913825" rtl="0" eaLnBrk="1" fontAlgn="base" latinLnBrk="0" hangingPunct="1">
              <a:lnSpc>
                <a:spcPct val="8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hlinkClick r:id="rId3"/>
              </a:rPr>
              <a:t>aka.ms/mr</a:t>
            </a:r>
            <a:endPar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5" name="図 5" descr="cid:image008.jpg@01D2816C.DEE052E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41437" y="1668462"/>
            <a:ext cx="3657600" cy="1973468"/>
          </a:xfrm>
          <a:prstGeom prst="rect">
            <a:avLst/>
          </a:prstGeom>
          <a:noFill/>
          <a:ln w="9525">
            <a:noFill/>
            <a:miter lim="800000"/>
            <a:headEnd/>
            <a:tailEnd/>
          </a:ln>
        </p:spPr>
      </p:pic>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38231" y="4106862"/>
            <a:ext cx="3664013" cy="1949204"/>
          </a:xfrm>
          <a:prstGeom prst="rect">
            <a:avLst/>
          </a:prstGeom>
        </p:spPr>
      </p:pic>
      <p:sp>
        <p:nvSpPr>
          <p:cNvPr id="24"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4224" rtl="0" eaLnBrk="1" fontAlgn="auto" latinLnBrk="0" hangingPunct="1">
              <a:lnSpc>
                <a:spcPct val="100000"/>
              </a:lnSpc>
              <a:spcBef>
                <a:spcPct val="0"/>
              </a:spcBef>
              <a:spcAft>
                <a:spcPts val="60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Interested in Mixed Reality?</a:t>
            </a:r>
          </a:p>
        </p:txBody>
      </p:sp>
    </p:spTree>
    <p:extLst>
      <p:ext uri="{BB962C8B-B14F-4D97-AF65-F5344CB8AC3E}">
        <p14:creationId xmlns:p14="http://schemas.microsoft.com/office/powerpoint/2010/main" val="48138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Justin Garrett</a:t>
            </a:r>
          </a:p>
        </p:txBody>
      </p:sp>
      <p:sp>
        <p:nvSpPr>
          <p:cNvPr id="3" name="Text Placeholder 2"/>
          <p:cNvSpPr>
            <a:spLocks noGrp="1"/>
          </p:cNvSpPr>
          <p:nvPr>
            <p:ph type="body" sz="quarter" idx="14"/>
          </p:nvPr>
        </p:nvSpPr>
        <p:spPr>
          <a:xfrm>
            <a:off x="273049" y="3960948"/>
            <a:ext cx="7164387" cy="1828800"/>
          </a:xfrm>
        </p:spPr>
        <p:txBody>
          <a:bodyPr/>
          <a:lstStyle/>
          <a:p>
            <a:r>
              <a:rPr lang="en-US" dirty="0"/>
              <a:t>Director, Student Dev Evangelism</a:t>
            </a:r>
          </a:p>
          <a:p>
            <a:endParaRPr lang="en-US" dirty="0"/>
          </a:p>
          <a:p>
            <a:r>
              <a:rPr lang="en-US" dirty="0"/>
              <a:t>@justgar</a:t>
            </a:r>
          </a:p>
        </p:txBody>
      </p:sp>
      <p:pic>
        <p:nvPicPr>
          <p:cNvPr id="8" name="Picture 7" descr="A person wearing glasses and smiling at the camera&#10;&#10;Description generated with very high confidence">
            <a:extLst>
              <a:ext uri="{FF2B5EF4-FFF2-40B4-BE49-F238E27FC236}">
                <a16:creationId xmlns:a16="http://schemas.microsoft.com/office/drawing/2014/main" id="{82853D74-A3CE-4E10-8EF8-F3E5825D4671}"/>
              </a:ext>
            </a:extLst>
          </p:cNvPr>
          <p:cNvPicPr>
            <a:picLocks noChangeAspect="1"/>
          </p:cNvPicPr>
          <p:nvPr/>
        </p:nvPicPr>
        <p:blipFill>
          <a:blip r:embed="rId3"/>
          <a:stretch>
            <a:fillRect/>
          </a:stretch>
        </p:blipFill>
        <p:spPr>
          <a:xfrm>
            <a:off x="7208837" y="1692023"/>
            <a:ext cx="3943900" cy="3610479"/>
          </a:xfrm>
          <a:prstGeom prst="rect">
            <a:avLst/>
          </a:prstGeom>
        </p:spPr>
      </p:pic>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a:spcAft>
                <a:spcPts val="600"/>
              </a:spcAft>
            </a:pPr>
            <a:r>
              <a:rPr lang="en-US" sz="4800" dirty="0">
                <a:gradFill>
                  <a:gsLst>
                    <a:gs pos="2917">
                      <a:schemeClr val="tx1"/>
                    </a:gs>
                    <a:gs pos="30000">
                      <a:schemeClr val="tx1"/>
                    </a:gs>
                  </a:gsLst>
                  <a:lin ang="5400000" scaled="0"/>
                </a:gradFill>
              </a:rPr>
              <a:t>Azure: Your on-ramp to future trends</a:t>
            </a:r>
          </a:p>
        </p:txBody>
      </p:sp>
      <p:sp>
        <p:nvSpPr>
          <p:cNvPr id="7" name="TextBox 6"/>
          <p:cNvSpPr txBox="1"/>
          <p:nvPr/>
        </p:nvSpPr>
        <p:spPr>
          <a:xfrm>
            <a:off x="235111" y="4164067"/>
            <a:ext cx="3412671" cy="769441"/>
          </a:xfrm>
          <a:prstGeom prst="rect">
            <a:avLst/>
          </a:prstGeom>
          <a:noFill/>
        </p:spPr>
        <p:txBody>
          <a:bodyPr wrap="square" rtlCol="0">
            <a:spAutoFit/>
          </a:bodyPr>
          <a:lstStyle/>
          <a:p>
            <a:pPr algn="ctr"/>
            <a:r>
              <a:rPr lang="en-US" sz="4400" b="1" dirty="0">
                <a:latin typeface="+mj-lt"/>
              </a:rPr>
              <a:t>AI</a:t>
            </a:r>
          </a:p>
        </p:txBody>
      </p:sp>
      <p:sp>
        <p:nvSpPr>
          <p:cNvPr id="8" name="TextBox 7"/>
          <p:cNvSpPr txBox="1"/>
          <p:nvPr/>
        </p:nvSpPr>
        <p:spPr>
          <a:xfrm>
            <a:off x="4389904" y="4164067"/>
            <a:ext cx="3412671" cy="769441"/>
          </a:xfrm>
          <a:prstGeom prst="rect">
            <a:avLst/>
          </a:prstGeom>
          <a:noFill/>
        </p:spPr>
        <p:txBody>
          <a:bodyPr wrap="square" rtlCol="0">
            <a:spAutoFit/>
          </a:bodyPr>
          <a:lstStyle/>
          <a:p>
            <a:pPr algn="ctr"/>
            <a:r>
              <a:rPr lang="en-US" sz="4400" b="1" dirty="0">
                <a:latin typeface="+mj-lt"/>
              </a:rPr>
              <a:t>Big Data</a:t>
            </a:r>
          </a:p>
        </p:txBody>
      </p:sp>
      <p:sp>
        <p:nvSpPr>
          <p:cNvPr id="9" name="TextBox 8"/>
          <p:cNvSpPr txBox="1"/>
          <p:nvPr/>
        </p:nvSpPr>
        <p:spPr>
          <a:xfrm>
            <a:off x="8368166" y="4164067"/>
            <a:ext cx="3412671" cy="769441"/>
          </a:xfrm>
          <a:prstGeom prst="rect">
            <a:avLst/>
          </a:prstGeom>
          <a:noFill/>
        </p:spPr>
        <p:txBody>
          <a:bodyPr wrap="square" rtlCol="0">
            <a:spAutoFit/>
          </a:bodyPr>
          <a:lstStyle/>
          <a:p>
            <a:pPr algn="ctr"/>
            <a:r>
              <a:rPr lang="en-US" sz="4400" b="1" dirty="0">
                <a:latin typeface="+mj-lt"/>
              </a:rPr>
              <a:t>Mixed reality</a:t>
            </a:r>
          </a:p>
        </p:txBody>
      </p:sp>
      <p:pic>
        <p:nvPicPr>
          <p:cNvPr id="2" name="Picture 1"/>
          <p:cNvPicPr>
            <a:picLocks noChangeAspect="1"/>
          </p:cNvPicPr>
          <p:nvPr/>
        </p:nvPicPr>
        <p:blipFill>
          <a:blip r:embed="rId3"/>
          <a:stretch>
            <a:fillRect/>
          </a:stretch>
        </p:blipFill>
        <p:spPr>
          <a:xfrm>
            <a:off x="753690" y="2006736"/>
            <a:ext cx="2759364" cy="191654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65435" y="2354262"/>
            <a:ext cx="2618132" cy="1221493"/>
          </a:xfrm>
          <a:prstGeom prst="rect">
            <a:avLst/>
          </a:prstGeom>
        </p:spPr>
      </p:pic>
      <p:grpSp>
        <p:nvGrpSpPr>
          <p:cNvPr id="11" name="Group 10"/>
          <p:cNvGrpSpPr/>
          <p:nvPr/>
        </p:nvGrpSpPr>
        <p:grpSpPr>
          <a:xfrm>
            <a:off x="4940354" y="2257527"/>
            <a:ext cx="2311770" cy="1414963"/>
            <a:chOff x="11431597" y="4298957"/>
            <a:chExt cx="736601" cy="450851"/>
          </a:xfrm>
        </p:grpSpPr>
        <p:sp>
          <p:nvSpPr>
            <p:cNvPr id="12" name="Rectangle 35"/>
            <p:cNvSpPr>
              <a:spLocks noChangeArrowheads="1"/>
            </p:cNvSpPr>
            <p:nvPr/>
          </p:nvSpPr>
          <p:spPr bwMode="auto">
            <a:xfrm>
              <a:off x="11431597" y="4473582"/>
              <a:ext cx="153988" cy="42863"/>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36"/>
            <p:cNvSpPr>
              <a:spLocks noChangeArrowheads="1"/>
            </p:cNvSpPr>
            <p:nvPr/>
          </p:nvSpPr>
          <p:spPr bwMode="auto">
            <a:xfrm>
              <a:off x="11431597" y="4537083"/>
              <a:ext cx="153988" cy="44450"/>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37"/>
            <p:cNvSpPr>
              <a:spLocks noChangeArrowheads="1"/>
            </p:cNvSpPr>
            <p:nvPr/>
          </p:nvSpPr>
          <p:spPr bwMode="auto">
            <a:xfrm>
              <a:off x="11431597" y="4602170"/>
              <a:ext cx="153988" cy="44450"/>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38"/>
            <p:cNvSpPr>
              <a:spLocks noChangeArrowheads="1"/>
            </p:cNvSpPr>
            <p:nvPr/>
          </p:nvSpPr>
          <p:spPr bwMode="auto">
            <a:xfrm>
              <a:off x="11431597" y="4667258"/>
              <a:ext cx="153988" cy="44450"/>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39"/>
            <p:cNvSpPr>
              <a:spLocks noChangeArrowheads="1"/>
            </p:cNvSpPr>
            <p:nvPr/>
          </p:nvSpPr>
          <p:spPr bwMode="auto">
            <a:xfrm>
              <a:off x="12014210" y="4352932"/>
              <a:ext cx="153988" cy="47625"/>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40"/>
            <p:cNvSpPr>
              <a:spLocks noChangeArrowheads="1"/>
            </p:cNvSpPr>
            <p:nvPr/>
          </p:nvSpPr>
          <p:spPr bwMode="auto">
            <a:xfrm>
              <a:off x="12014210" y="4421195"/>
              <a:ext cx="153988" cy="44450"/>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41"/>
            <p:cNvSpPr>
              <a:spLocks noChangeArrowheads="1"/>
            </p:cNvSpPr>
            <p:nvPr/>
          </p:nvSpPr>
          <p:spPr bwMode="auto">
            <a:xfrm>
              <a:off x="12014210" y="4637095"/>
              <a:ext cx="153988" cy="44450"/>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42"/>
            <p:cNvSpPr>
              <a:spLocks noChangeArrowheads="1"/>
            </p:cNvSpPr>
            <p:nvPr/>
          </p:nvSpPr>
          <p:spPr bwMode="auto">
            <a:xfrm>
              <a:off x="12014210" y="4700595"/>
              <a:ext cx="153988" cy="4445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43"/>
            <p:cNvSpPr>
              <a:spLocks noChangeArrowheads="1"/>
            </p:cNvSpPr>
            <p:nvPr/>
          </p:nvSpPr>
          <p:spPr bwMode="auto">
            <a:xfrm>
              <a:off x="11739573" y="4473582"/>
              <a:ext cx="153988" cy="42863"/>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44"/>
            <p:cNvSpPr>
              <a:spLocks noChangeArrowheads="1"/>
            </p:cNvSpPr>
            <p:nvPr/>
          </p:nvSpPr>
          <p:spPr bwMode="auto">
            <a:xfrm>
              <a:off x="11739573" y="4537083"/>
              <a:ext cx="153988" cy="44450"/>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45"/>
            <p:cNvSpPr>
              <a:spLocks noChangeArrowheads="1"/>
            </p:cNvSpPr>
            <p:nvPr/>
          </p:nvSpPr>
          <p:spPr bwMode="auto">
            <a:xfrm>
              <a:off x="11739573" y="4602170"/>
              <a:ext cx="153988" cy="44450"/>
            </a:xfrm>
            <a:prstGeom prst="rect">
              <a:avLst/>
            </a:prstGeom>
            <a:solidFill>
              <a:srgbClr val="FF8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46"/>
            <p:cNvSpPr>
              <a:spLocks noChangeArrowheads="1"/>
            </p:cNvSpPr>
            <p:nvPr/>
          </p:nvSpPr>
          <p:spPr bwMode="auto">
            <a:xfrm>
              <a:off x="11739573" y="4298957"/>
              <a:ext cx="153988" cy="44450"/>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7"/>
            <p:cNvSpPr>
              <a:spLocks noChangeArrowheads="1"/>
            </p:cNvSpPr>
            <p:nvPr/>
          </p:nvSpPr>
          <p:spPr bwMode="auto">
            <a:xfrm>
              <a:off x="11739573" y="4667258"/>
              <a:ext cx="153988" cy="44450"/>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8"/>
            <p:cNvSpPr>
              <a:spLocks/>
            </p:cNvSpPr>
            <p:nvPr/>
          </p:nvSpPr>
          <p:spPr bwMode="auto">
            <a:xfrm>
              <a:off x="11585585" y="4340232"/>
              <a:ext cx="153988" cy="133350"/>
            </a:xfrm>
            <a:custGeom>
              <a:avLst/>
              <a:gdLst>
                <a:gd name="T0" fmla="*/ 0 w 97"/>
                <a:gd name="T1" fmla="*/ 84 h 84"/>
                <a:gd name="T2" fmla="*/ 97 w 97"/>
                <a:gd name="T3" fmla="*/ 2 h 84"/>
                <a:gd name="T4" fmla="*/ 95 w 97"/>
                <a:gd name="T5" fmla="*/ 0 h 84"/>
                <a:gd name="T6" fmla="*/ 0 w 97"/>
                <a:gd name="T7" fmla="*/ 81 h 84"/>
                <a:gd name="T8" fmla="*/ 0 w 97"/>
                <a:gd name="T9" fmla="*/ 84 h 84"/>
              </a:gdLst>
              <a:ahLst/>
              <a:cxnLst>
                <a:cxn ang="0">
                  <a:pos x="T0" y="T1"/>
                </a:cxn>
                <a:cxn ang="0">
                  <a:pos x="T2" y="T3"/>
                </a:cxn>
                <a:cxn ang="0">
                  <a:pos x="T4" y="T5"/>
                </a:cxn>
                <a:cxn ang="0">
                  <a:pos x="T6" y="T7"/>
                </a:cxn>
                <a:cxn ang="0">
                  <a:pos x="T8" y="T9"/>
                </a:cxn>
              </a:cxnLst>
              <a:rect l="0" t="0" r="r" b="b"/>
              <a:pathLst>
                <a:path w="97" h="84">
                  <a:moveTo>
                    <a:pt x="0" y="84"/>
                  </a:moveTo>
                  <a:lnTo>
                    <a:pt x="97" y="2"/>
                  </a:lnTo>
                  <a:lnTo>
                    <a:pt x="95" y="0"/>
                  </a:lnTo>
                  <a:lnTo>
                    <a:pt x="0" y="81"/>
                  </a:lnTo>
                  <a:lnTo>
                    <a:pt x="0" y="84"/>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9"/>
            <p:cNvSpPr>
              <a:spLocks/>
            </p:cNvSpPr>
            <p:nvPr/>
          </p:nvSpPr>
          <p:spPr bwMode="auto">
            <a:xfrm>
              <a:off x="11585585" y="4340232"/>
              <a:ext cx="153988" cy="133350"/>
            </a:xfrm>
            <a:custGeom>
              <a:avLst/>
              <a:gdLst>
                <a:gd name="T0" fmla="*/ 0 w 97"/>
                <a:gd name="T1" fmla="*/ 84 h 84"/>
                <a:gd name="T2" fmla="*/ 97 w 97"/>
                <a:gd name="T3" fmla="*/ 2 h 84"/>
                <a:gd name="T4" fmla="*/ 95 w 97"/>
                <a:gd name="T5" fmla="*/ 0 h 84"/>
                <a:gd name="T6" fmla="*/ 0 w 97"/>
                <a:gd name="T7" fmla="*/ 81 h 84"/>
              </a:gdLst>
              <a:ahLst/>
              <a:cxnLst>
                <a:cxn ang="0">
                  <a:pos x="T0" y="T1"/>
                </a:cxn>
                <a:cxn ang="0">
                  <a:pos x="T2" y="T3"/>
                </a:cxn>
                <a:cxn ang="0">
                  <a:pos x="T4" y="T5"/>
                </a:cxn>
                <a:cxn ang="0">
                  <a:pos x="T6" y="T7"/>
                </a:cxn>
              </a:cxnLst>
              <a:rect l="0" t="0" r="r" b="b"/>
              <a:pathLst>
                <a:path w="97" h="84">
                  <a:moveTo>
                    <a:pt x="0" y="84"/>
                  </a:moveTo>
                  <a:lnTo>
                    <a:pt x="97" y="2"/>
                  </a:lnTo>
                  <a:lnTo>
                    <a:pt x="95" y="0"/>
                  </a:lnTo>
                  <a:lnTo>
                    <a:pt x="0" y="8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50"/>
            <p:cNvSpPr>
              <a:spLocks/>
            </p:cNvSpPr>
            <p:nvPr/>
          </p:nvSpPr>
          <p:spPr bwMode="auto">
            <a:xfrm>
              <a:off x="11585585" y="4533908"/>
              <a:ext cx="153988" cy="50800"/>
            </a:xfrm>
            <a:custGeom>
              <a:avLst/>
              <a:gdLst>
                <a:gd name="T0" fmla="*/ 0 w 97"/>
                <a:gd name="T1" fmla="*/ 5 h 32"/>
                <a:gd name="T2" fmla="*/ 97 w 97"/>
                <a:gd name="T3" fmla="*/ 32 h 32"/>
                <a:gd name="T4" fmla="*/ 97 w 97"/>
                <a:gd name="T5" fmla="*/ 28 h 32"/>
                <a:gd name="T6" fmla="*/ 0 w 97"/>
                <a:gd name="T7" fmla="*/ 0 h 32"/>
                <a:gd name="T8" fmla="*/ 0 w 97"/>
                <a:gd name="T9" fmla="*/ 5 h 32"/>
              </a:gdLst>
              <a:ahLst/>
              <a:cxnLst>
                <a:cxn ang="0">
                  <a:pos x="T0" y="T1"/>
                </a:cxn>
                <a:cxn ang="0">
                  <a:pos x="T2" y="T3"/>
                </a:cxn>
                <a:cxn ang="0">
                  <a:pos x="T4" y="T5"/>
                </a:cxn>
                <a:cxn ang="0">
                  <a:pos x="T6" y="T7"/>
                </a:cxn>
                <a:cxn ang="0">
                  <a:pos x="T8" y="T9"/>
                </a:cxn>
              </a:cxnLst>
              <a:rect l="0" t="0" r="r" b="b"/>
              <a:pathLst>
                <a:path w="97" h="32">
                  <a:moveTo>
                    <a:pt x="0" y="5"/>
                  </a:moveTo>
                  <a:lnTo>
                    <a:pt x="97" y="32"/>
                  </a:lnTo>
                  <a:lnTo>
                    <a:pt x="97" y="28"/>
                  </a:lnTo>
                  <a:lnTo>
                    <a:pt x="0" y="0"/>
                  </a:lnTo>
                  <a:lnTo>
                    <a:pt x="0" y="5"/>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51"/>
            <p:cNvSpPr>
              <a:spLocks/>
            </p:cNvSpPr>
            <p:nvPr/>
          </p:nvSpPr>
          <p:spPr bwMode="auto">
            <a:xfrm>
              <a:off x="11585585" y="4533908"/>
              <a:ext cx="153988" cy="50800"/>
            </a:xfrm>
            <a:custGeom>
              <a:avLst/>
              <a:gdLst>
                <a:gd name="T0" fmla="*/ 0 w 97"/>
                <a:gd name="T1" fmla="*/ 5 h 32"/>
                <a:gd name="T2" fmla="*/ 97 w 97"/>
                <a:gd name="T3" fmla="*/ 32 h 32"/>
                <a:gd name="T4" fmla="*/ 97 w 97"/>
                <a:gd name="T5" fmla="*/ 28 h 32"/>
                <a:gd name="T6" fmla="*/ 0 w 97"/>
                <a:gd name="T7" fmla="*/ 0 h 32"/>
              </a:gdLst>
              <a:ahLst/>
              <a:cxnLst>
                <a:cxn ang="0">
                  <a:pos x="T0" y="T1"/>
                </a:cxn>
                <a:cxn ang="0">
                  <a:pos x="T2" y="T3"/>
                </a:cxn>
                <a:cxn ang="0">
                  <a:pos x="T4" y="T5"/>
                </a:cxn>
                <a:cxn ang="0">
                  <a:pos x="T6" y="T7"/>
                </a:cxn>
              </a:cxnLst>
              <a:rect l="0" t="0" r="r" b="b"/>
              <a:pathLst>
                <a:path w="97" h="32">
                  <a:moveTo>
                    <a:pt x="0" y="5"/>
                  </a:moveTo>
                  <a:lnTo>
                    <a:pt x="97" y="32"/>
                  </a:lnTo>
                  <a:lnTo>
                    <a:pt x="97" y="2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52"/>
            <p:cNvSpPr>
              <a:spLocks/>
            </p:cNvSpPr>
            <p:nvPr/>
          </p:nvSpPr>
          <p:spPr bwMode="auto">
            <a:xfrm>
              <a:off x="11890385" y="4462470"/>
              <a:ext cx="127000" cy="74613"/>
            </a:xfrm>
            <a:custGeom>
              <a:avLst/>
              <a:gdLst>
                <a:gd name="T0" fmla="*/ 2 w 80"/>
                <a:gd name="T1" fmla="*/ 47 h 47"/>
                <a:gd name="T2" fmla="*/ 80 w 80"/>
                <a:gd name="T3" fmla="*/ 2 h 47"/>
                <a:gd name="T4" fmla="*/ 78 w 80"/>
                <a:gd name="T5" fmla="*/ 0 h 47"/>
                <a:gd name="T6" fmla="*/ 0 w 80"/>
                <a:gd name="T7" fmla="*/ 45 h 47"/>
                <a:gd name="T8" fmla="*/ 2 w 80"/>
                <a:gd name="T9" fmla="*/ 47 h 47"/>
              </a:gdLst>
              <a:ahLst/>
              <a:cxnLst>
                <a:cxn ang="0">
                  <a:pos x="T0" y="T1"/>
                </a:cxn>
                <a:cxn ang="0">
                  <a:pos x="T2" y="T3"/>
                </a:cxn>
                <a:cxn ang="0">
                  <a:pos x="T4" y="T5"/>
                </a:cxn>
                <a:cxn ang="0">
                  <a:pos x="T6" y="T7"/>
                </a:cxn>
                <a:cxn ang="0">
                  <a:pos x="T8" y="T9"/>
                </a:cxn>
              </a:cxnLst>
              <a:rect l="0" t="0" r="r" b="b"/>
              <a:pathLst>
                <a:path w="80" h="47">
                  <a:moveTo>
                    <a:pt x="2" y="47"/>
                  </a:moveTo>
                  <a:lnTo>
                    <a:pt x="80" y="2"/>
                  </a:lnTo>
                  <a:lnTo>
                    <a:pt x="78" y="0"/>
                  </a:lnTo>
                  <a:lnTo>
                    <a:pt x="0" y="45"/>
                  </a:lnTo>
                  <a:lnTo>
                    <a:pt x="2" y="47"/>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3"/>
            <p:cNvSpPr>
              <a:spLocks/>
            </p:cNvSpPr>
            <p:nvPr/>
          </p:nvSpPr>
          <p:spPr bwMode="auto">
            <a:xfrm>
              <a:off x="11890385" y="4462470"/>
              <a:ext cx="127000" cy="74613"/>
            </a:xfrm>
            <a:custGeom>
              <a:avLst/>
              <a:gdLst>
                <a:gd name="T0" fmla="*/ 2 w 80"/>
                <a:gd name="T1" fmla="*/ 47 h 47"/>
                <a:gd name="T2" fmla="*/ 80 w 80"/>
                <a:gd name="T3" fmla="*/ 2 h 47"/>
                <a:gd name="T4" fmla="*/ 78 w 80"/>
                <a:gd name="T5" fmla="*/ 0 h 47"/>
                <a:gd name="T6" fmla="*/ 0 w 80"/>
                <a:gd name="T7" fmla="*/ 45 h 47"/>
              </a:gdLst>
              <a:ahLst/>
              <a:cxnLst>
                <a:cxn ang="0">
                  <a:pos x="T0" y="T1"/>
                </a:cxn>
                <a:cxn ang="0">
                  <a:pos x="T2" y="T3"/>
                </a:cxn>
                <a:cxn ang="0">
                  <a:pos x="T4" y="T5"/>
                </a:cxn>
                <a:cxn ang="0">
                  <a:pos x="T6" y="T7"/>
                </a:cxn>
              </a:cxnLst>
              <a:rect l="0" t="0" r="r" b="b"/>
              <a:pathLst>
                <a:path w="80" h="47">
                  <a:moveTo>
                    <a:pt x="2" y="47"/>
                  </a:moveTo>
                  <a:lnTo>
                    <a:pt x="80" y="2"/>
                  </a:lnTo>
                  <a:lnTo>
                    <a:pt x="78" y="0"/>
                  </a:lnTo>
                  <a:lnTo>
                    <a:pt x="0" y="4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4"/>
            <p:cNvSpPr>
              <a:spLocks/>
            </p:cNvSpPr>
            <p:nvPr/>
          </p:nvSpPr>
          <p:spPr bwMode="auto">
            <a:xfrm>
              <a:off x="11890385" y="4352932"/>
              <a:ext cx="127000" cy="163513"/>
            </a:xfrm>
            <a:custGeom>
              <a:avLst/>
              <a:gdLst>
                <a:gd name="T0" fmla="*/ 2 w 80"/>
                <a:gd name="T1" fmla="*/ 103 h 103"/>
                <a:gd name="T2" fmla="*/ 80 w 80"/>
                <a:gd name="T3" fmla="*/ 3 h 103"/>
                <a:gd name="T4" fmla="*/ 78 w 80"/>
                <a:gd name="T5" fmla="*/ 0 h 103"/>
                <a:gd name="T6" fmla="*/ 0 w 80"/>
                <a:gd name="T7" fmla="*/ 101 h 103"/>
                <a:gd name="T8" fmla="*/ 2 w 80"/>
                <a:gd name="T9" fmla="*/ 103 h 103"/>
              </a:gdLst>
              <a:ahLst/>
              <a:cxnLst>
                <a:cxn ang="0">
                  <a:pos x="T0" y="T1"/>
                </a:cxn>
                <a:cxn ang="0">
                  <a:pos x="T2" y="T3"/>
                </a:cxn>
                <a:cxn ang="0">
                  <a:pos x="T4" y="T5"/>
                </a:cxn>
                <a:cxn ang="0">
                  <a:pos x="T6" y="T7"/>
                </a:cxn>
                <a:cxn ang="0">
                  <a:pos x="T8" y="T9"/>
                </a:cxn>
              </a:cxnLst>
              <a:rect l="0" t="0" r="r" b="b"/>
              <a:pathLst>
                <a:path w="80" h="103">
                  <a:moveTo>
                    <a:pt x="2" y="103"/>
                  </a:moveTo>
                  <a:lnTo>
                    <a:pt x="80" y="3"/>
                  </a:lnTo>
                  <a:lnTo>
                    <a:pt x="78" y="0"/>
                  </a:lnTo>
                  <a:lnTo>
                    <a:pt x="0" y="101"/>
                  </a:lnTo>
                  <a:lnTo>
                    <a:pt x="2" y="103"/>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5"/>
            <p:cNvSpPr>
              <a:spLocks/>
            </p:cNvSpPr>
            <p:nvPr/>
          </p:nvSpPr>
          <p:spPr bwMode="auto">
            <a:xfrm>
              <a:off x="11890385" y="4352932"/>
              <a:ext cx="127000" cy="163513"/>
            </a:xfrm>
            <a:custGeom>
              <a:avLst/>
              <a:gdLst>
                <a:gd name="T0" fmla="*/ 2 w 80"/>
                <a:gd name="T1" fmla="*/ 103 h 103"/>
                <a:gd name="T2" fmla="*/ 80 w 80"/>
                <a:gd name="T3" fmla="*/ 3 h 103"/>
                <a:gd name="T4" fmla="*/ 78 w 80"/>
                <a:gd name="T5" fmla="*/ 0 h 103"/>
                <a:gd name="T6" fmla="*/ 0 w 80"/>
                <a:gd name="T7" fmla="*/ 101 h 103"/>
              </a:gdLst>
              <a:ahLst/>
              <a:cxnLst>
                <a:cxn ang="0">
                  <a:pos x="T0" y="T1"/>
                </a:cxn>
                <a:cxn ang="0">
                  <a:pos x="T2" y="T3"/>
                </a:cxn>
                <a:cxn ang="0">
                  <a:pos x="T4" y="T5"/>
                </a:cxn>
                <a:cxn ang="0">
                  <a:pos x="T6" y="T7"/>
                </a:cxn>
              </a:cxnLst>
              <a:rect l="0" t="0" r="r" b="b"/>
              <a:pathLst>
                <a:path w="80" h="103">
                  <a:moveTo>
                    <a:pt x="2" y="103"/>
                  </a:moveTo>
                  <a:lnTo>
                    <a:pt x="80" y="3"/>
                  </a:lnTo>
                  <a:lnTo>
                    <a:pt x="78" y="0"/>
                  </a:lnTo>
                  <a:lnTo>
                    <a:pt x="0" y="10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6"/>
            <p:cNvSpPr>
              <a:spLocks/>
            </p:cNvSpPr>
            <p:nvPr/>
          </p:nvSpPr>
          <p:spPr bwMode="auto">
            <a:xfrm>
              <a:off x="11890385" y="4602170"/>
              <a:ext cx="127000" cy="79375"/>
            </a:xfrm>
            <a:custGeom>
              <a:avLst/>
              <a:gdLst>
                <a:gd name="T0" fmla="*/ 80 w 80"/>
                <a:gd name="T1" fmla="*/ 47 h 50"/>
                <a:gd name="T2" fmla="*/ 2 w 80"/>
                <a:gd name="T3" fmla="*/ 0 h 50"/>
                <a:gd name="T4" fmla="*/ 0 w 80"/>
                <a:gd name="T5" fmla="*/ 2 h 50"/>
                <a:gd name="T6" fmla="*/ 78 w 80"/>
                <a:gd name="T7" fmla="*/ 50 h 50"/>
                <a:gd name="T8" fmla="*/ 80 w 80"/>
                <a:gd name="T9" fmla="*/ 47 h 50"/>
              </a:gdLst>
              <a:ahLst/>
              <a:cxnLst>
                <a:cxn ang="0">
                  <a:pos x="T0" y="T1"/>
                </a:cxn>
                <a:cxn ang="0">
                  <a:pos x="T2" y="T3"/>
                </a:cxn>
                <a:cxn ang="0">
                  <a:pos x="T4" y="T5"/>
                </a:cxn>
                <a:cxn ang="0">
                  <a:pos x="T6" y="T7"/>
                </a:cxn>
                <a:cxn ang="0">
                  <a:pos x="T8" y="T9"/>
                </a:cxn>
              </a:cxnLst>
              <a:rect l="0" t="0" r="r" b="b"/>
              <a:pathLst>
                <a:path w="80" h="50">
                  <a:moveTo>
                    <a:pt x="80" y="47"/>
                  </a:moveTo>
                  <a:lnTo>
                    <a:pt x="2" y="0"/>
                  </a:lnTo>
                  <a:lnTo>
                    <a:pt x="0" y="2"/>
                  </a:lnTo>
                  <a:lnTo>
                    <a:pt x="78" y="50"/>
                  </a:lnTo>
                  <a:lnTo>
                    <a:pt x="80" y="47"/>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7"/>
            <p:cNvSpPr>
              <a:spLocks/>
            </p:cNvSpPr>
            <p:nvPr/>
          </p:nvSpPr>
          <p:spPr bwMode="auto">
            <a:xfrm>
              <a:off x="11890385" y="4602170"/>
              <a:ext cx="127000" cy="79375"/>
            </a:xfrm>
            <a:custGeom>
              <a:avLst/>
              <a:gdLst>
                <a:gd name="T0" fmla="*/ 80 w 80"/>
                <a:gd name="T1" fmla="*/ 47 h 50"/>
                <a:gd name="T2" fmla="*/ 2 w 80"/>
                <a:gd name="T3" fmla="*/ 0 h 50"/>
                <a:gd name="T4" fmla="*/ 0 w 80"/>
                <a:gd name="T5" fmla="*/ 2 h 50"/>
                <a:gd name="T6" fmla="*/ 78 w 80"/>
                <a:gd name="T7" fmla="*/ 50 h 50"/>
              </a:gdLst>
              <a:ahLst/>
              <a:cxnLst>
                <a:cxn ang="0">
                  <a:pos x="T0" y="T1"/>
                </a:cxn>
                <a:cxn ang="0">
                  <a:pos x="T2" y="T3"/>
                </a:cxn>
                <a:cxn ang="0">
                  <a:pos x="T4" y="T5"/>
                </a:cxn>
                <a:cxn ang="0">
                  <a:pos x="T6" y="T7"/>
                </a:cxn>
              </a:cxnLst>
              <a:rect l="0" t="0" r="r" b="b"/>
              <a:pathLst>
                <a:path w="80" h="50">
                  <a:moveTo>
                    <a:pt x="80" y="47"/>
                  </a:moveTo>
                  <a:lnTo>
                    <a:pt x="2" y="0"/>
                  </a:lnTo>
                  <a:lnTo>
                    <a:pt x="0" y="2"/>
                  </a:lnTo>
                  <a:lnTo>
                    <a:pt x="78" y="5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8"/>
            <p:cNvSpPr>
              <a:spLocks/>
            </p:cNvSpPr>
            <p:nvPr/>
          </p:nvSpPr>
          <p:spPr bwMode="auto">
            <a:xfrm>
              <a:off x="11890385" y="4667258"/>
              <a:ext cx="127000" cy="82550"/>
            </a:xfrm>
            <a:custGeom>
              <a:avLst/>
              <a:gdLst>
                <a:gd name="T0" fmla="*/ 80 w 80"/>
                <a:gd name="T1" fmla="*/ 49 h 52"/>
                <a:gd name="T2" fmla="*/ 2 w 80"/>
                <a:gd name="T3" fmla="*/ 0 h 52"/>
                <a:gd name="T4" fmla="*/ 0 w 80"/>
                <a:gd name="T5" fmla="*/ 2 h 52"/>
                <a:gd name="T6" fmla="*/ 78 w 80"/>
                <a:gd name="T7" fmla="*/ 52 h 52"/>
                <a:gd name="T8" fmla="*/ 80 w 80"/>
                <a:gd name="T9" fmla="*/ 49 h 52"/>
              </a:gdLst>
              <a:ahLst/>
              <a:cxnLst>
                <a:cxn ang="0">
                  <a:pos x="T0" y="T1"/>
                </a:cxn>
                <a:cxn ang="0">
                  <a:pos x="T2" y="T3"/>
                </a:cxn>
                <a:cxn ang="0">
                  <a:pos x="T4" y="T5"/>
                </a:cxn>
                <a:cxn ang="0">
                  <a:pos x="T6" y="T7"/>
                </a:cxn>
                <a:cxn ang="0">
                  <a:pos x="T8" y="T9"/>
                </a:cxn>
              </a:cxnLst>
              <a:rect l="0" t="0" r="r" b="b"/>
              <a:pathLst>
                <a:path w="80" h="52">
                  <a:moveTo>
                    <a:pt x="80" y="49"/>
                  </a:moveTo>
                  <a:lnTo>
                    <a:pt x="2" y="0"/>
                  </a:lnTo>
                  <a:lnTo>
                    <a:pt x="0" y="2"/>
                  </a:lnTo>
                  <a:lnTo>
                    <a:pt x="78" y="52"/>
                  </a:lnTo>
                  <a:lnTo>
                    <a:pt x="80" y="49"/>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9"/>
            <p:cNvSpPr>
              <a:spLocks/>
            </p:cNvSpPr>
            <p:nvPr/>
          </p:nvSpPr>
          <p:spPr bwMode="auto">
            <a:xfrm>
              <a:off x="11890385" y="4667258"/>
              <a:ext cx="127000" cy="82550"/>
            </a:xfrm>
            <a:custGeom>
              <a:avLst/>
              <a:gdLst>
                <a:gd name="T0" fmla="*/ 80 w 80"/>
                <a:gd name="T1" fmla="*/ 49 h 52"/>
                <a:gd name="T2" fmla="*/ 2 w 80"/>
                <a:gd name="T3" fmla="*/ 0 h 52"/>
                <a:gd name="T4" fmla="*/ 0 w 80"/>
                <a:gd name="T5" fmla="*/ 2 h 52"/>
                <a:gd name="T6" fmla="*/ 78 w 80"/>
                <a:gd name="T7" fmla="*/ 52 h 52"/>
              </a:gdLst>
              <a:ahLst/>
              <a:cxnLst>
                <a:cxn ang="0">
                  <a:pos x="T0" y="T1"/>
                </a:cxn>
                <a:cxn ang="0">
                  <a:pos x="T2" y="T3"/>
                </a:cxn>
                <a:cxn ang="0">
                  <a:pos x="T4" y="T5"/>
                </a:cxn>
                <a:cxn ang="0">
                  <a:pos x="T6" y="T7"/>
                </a:cxn>
              </a:cxnLst>
              <a:rect l="0" t="0" r="r" b="b"/>
              <a:pathLst>
                <a:path w="80" h="52">
                  <a:moveTo>
                    <a:pt x="80" y="49"/>
                  </a:moveTo>
                  <a:lnTo>
                    <a:pt x="2" y="0"/>
                  </a:lnTo>
                  <a:lnTo>
                    <a:pt x="0" y="2"/>
                  </a:lnTo>
                  <a:lnTo>
                    <a:pt x="78" y="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0"/>
            <p:cNvSpPr>
              <a:spLocks/>
            </p:cNvSpPr>
            <p:nvPr/>
          </p:nvSpPr>
          <p:spPr bwMode="auto">
            <a:xfrm>
              <a:off x="11585585" y="4602170"/>
              <a:ext cx="153988" cy="47625"/>
            </a:xfrm>
            <a:custGeom>
              <a:avLst/>
              <a:gdLst>
                <a:gd name="T0" fmla="*/ 0 w 97"/>
                <a:gd name="T1" fmla="*/ 2 h 30"/>
                <a:gd name="T2" fmla="*/ 97 w 97"/>
                <a:gd name="T3" fmla="*/ 30 h 30"/>
                <a:gd name="T4" fmla="*/ 97 w 97"/>
                <a:gd name="T5" fmla="*/ 28 h 30"/>
                <a:gd name="T6" fmla="*/ 0 w 97"/>
                <a:gd name="T7" fmla="*/ 0 h 30"/>
                <a:gd name="T8" fmla="*/ 0 w 97"/>
                <a:gd name="T9" fmla="*/ 2 h 30"/>
              </a:gdLst>
              <a:ahLst/>
              <a:cxnLst>
                <a:cxn ang="0">
                  <a:pos x="T0" y="T1"/>
                </a:cxn>
                <a:cxn ang="0">
                  <a:pos x="T2" y="T3"/>
                </a:cxn>
                <a:cxn ang="0">
                  <a:pos x="T4" y="T5"/>
                </a:cxn>
                <a:cxn ang="0">
                  <a:pos x="T6" y="T7"/>
                </a:cxn>
                <a:cxn ang="0">
                  <a:pos x="T8" y="T9"/>
                </a:cxn>
              </a:cxnLst>
              <a:rect l="0" t="0" r="r" b="b"/>
              <a:pathLst>
                <a:path w="97" h="30">
                  <a:moveTo>
                    <a:pt x="0" y="2"/>
                  </a:moveTo>
                  <a:lnTo>
                    <a:pt x="97" y="30"/>
                  </a:lnTo>
                  <a:lnTo>
                    <a:pt x="97" y="28"/>
                  </a:lnTo>
                  <a:lnTo>
                    <a:pt x="0" y="0"/>
                  </a:lnTo>
                  <a:lnTo>
                    <a:pt x="0" y="2"/>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
            <p:cNvSpPr>
              <a:spLocks/>
            </p:cNvSpPr>
            <p:nvPr/>
          </p:nvSpPr>
          <p:spPr bwMode="auto">
            <a:xfrm>
              <a:off x="11585585" y="4602170"/>
              <a:ext cx="153988" cy="47625"/>
            </a:xfrm>
            <a:custGeom>
              <a:avLst/>
              <a:gdLst>
                <a:gd name="T0" fmla="*/ 0 w 97"/>
                <a:gd name="T1" fmla="*/ 2 h 30"/>
                <a:gd name="T2" fmla="*/ 97 w 97"/>
                <a:gd name="T3" fmla="*/ 30 h 30"/>
                <a:gd name="T4" fmla="*/ 97 w 97"/>
                <a:gd name="T5" fmla="*/ 28 h 30"/>
                <a:gd name="T6" fmla="*/ 0 w 97"/>
                <a:gd name="T7" fmla="*/ 0 h 30"/>
              </a:gdLst>
              <a:ahLst/>
              <a:cxnLst>
                <a:cxn ang="0">
                  <a:pos x="T0" y="T1"/>
                </a:cxn>
                <a:cxn ang="0">
                  <a:pos x="T2" y="T3"/>
                </a:cxn>
                <a:cxn ang="0">
                  <a:pos x="T4" y="T5"/>
                </a:cxn>
                <a:cxn ang="0">
                  <a:pos x="T6" y="T7"/>
                </a:cxn>
              </a:cxnLst>
              <a:rect l="0" t="0" r="r" b="b"/>
              <a:pathLst>
                <a:path w="97" h="30">
                  <a:moveTo>
                    <a:pt x="0" y="2"/>
                  </a:moveTo>
                  <a:lnTo>
                    <a:pt x="97" y="30"/>
                  </a:lnTo>
                  <a:lnTo>
                    <a:pt x="97" y="28"/>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2"/>
            <p:cNvSpPr>
              <a:spLocks/>
            </p:cNvSpPr>
            <p:nvPr/>
          </p:nvSpPr>
          <p:spPr bwMode="auto">
            <a:xfrm>
              <a:off x="11585585" y="4667258"/>
              <a:ext cx="153988" cy="47625"/>
            </a:xfrm>
            <a:custGeom>
              <a:avLst/>
              <a:gdLst>
                <a:gd name="T0" fmla="*/ 0 w 97"/>
                <a:gd name="T1" fmla="*/ 30 h 30"/>
                <a:gd name="T2" fmla="*/ 97 w 97"/>
                <a:gd name="T3" fmla="*/ 2 h 30"/>
                <a:gd name="T4" fmla="*/ 97 w 97"/>
                <a:gd name="T5" fmla="*/ 0 h 30"/>
                <a:gd name="T6" fmla="*/ 0 w 97"/>
                <a:gd name="T7" fmla="*/ 28 h 30"/>
                <a:gd name="T8" fmla="*/ 0 w 97"/>
                <a:gd name="T9" fmla="*/ 30 h 30"/>
              </a:gdLst>
              <a:ahLst/>
              <a:cxnLst>
                <a:cxn ang="0">
                  <a:pos x="T0" y="T1"/>
                </a:cxn>
                <a:cxn ang="0">
                  <a:pos x="T2" y="T3"/>
                </a:cxn>
                <a:cxn ang="0">
                  <a:pos x="T4" y="T5"/>
                </a:cxn>
                <a:cxn ang="0">
                  <a:pos x="T6" y="T7"/>
                </a:cxn>
                <a:cxn ang="0">
                  <a:pos x="T8" y="T9"/>
                </a:cxn>
              </a:cxnLst>
              <a:rect l="0" t="0" r="r" b="b"/>
              <a:pathLst>
                <a:path w="97" h="30">
                  <a:moveTo>
                    <a:pt x="0" y="30"/>
                  </a:moveTo>
                  <a:lnTo>
                    <a:pt x="97" y="2"/>
                  </a:lnTo>
                  <a:lnTo>
                    <a:pt x="97" y="0"/>
                  </a:lnTo>
                  <a:lnTo>
                    <a:pt x="0" y="28"/>
                  </a:lnTo>
                  <a:lnTo>
                    <a:pt x="0" y="30"/>
                  </a:lnTo>
                  <a:close/>
                </a:path>
              </a:pathLst>
            </a:custGeom>
            <a:solidFill>
              <a:srgbClr val="28282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3"/>
            <p:cNvSpPr>
              <a:spLocks/>
            </p:cNvSpPr>
            <p:nvPr/>
          </p:nvSpPr>
          <p:spPr bwMode="auto">
            <a:xfrm>
              <a:off x="11585585" y="4667258"/>
              <a:ext cx="153988" cy="47625"/>
            </a:xfrm>
            <a:custGeom>
              <a:avLst/>
              <a:gdLst>
                <a:gd name="T0" fmla="*/ 0 w 97"/>
                <a:gd name="T1" fmla="*/ 30 h 30"/>
                <a:gd name="T2" fmla="*/ 97 w 97"/>
                <a:gd name="T3" fmla="*/ 2 h 30"/>
                <a:gd name="T4" fmla="*/ 97 w 97"/>
                <a:gd name="T5" fmla="*/ 0 h 30"/>
                <a:gd name="T6" fmla="*/ 0 w 97"/>
                <a:gd name="T7" fmla="*/ 28 h 30"/>
              </a:gdLst>
              <a:ahLst/>
              <a:cxnLst>
                <a:cxn ang="0">
                  <a:pos x="T0" y="T1"/>
                </a:cxn>
                <a:cxn ang="0">
                  <a:pos x="T2" y="T3"/>
                </a:cxn>
                <a:cxn ang="0">
                  <a:pos x="T4" y="T5"/>
                </a:cxn>
                <a:cxn ang="0">
                  <a:pos x="T6" y="T7"/>
                </a:cxn>
              </a:cxnLst>
              <a:rect l="0" t="0" r="r" b="b"/>
              <a:pathLst>
                <a:path w="97" h="30">
                  <a:moveTo>
                    <a:pt x="0" y="30"/>
                  </a:moveTo>
                  <a:lnTo>
                    <a:pt x="97" y="2"/>
                  </a:lnTo>
                  <a:lnTo>
                    <a:pt x="97" y="0"/>
                  </a:lnTo>
                  <a:lnTo>
                    <a:pt x="0" y="28"/>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64"/>
            <p:cNvSpPr>
              <a:spLocks noChangeArrowheads="1"/>
            </p:cNvSpPr>
            <p:nvPr/>
          </p:nvSpPr>
          <p:spPr bwMode="auto">
            <a:xfrm>
              <a:off x="11585585" y="4513270"/>
              <a:ext cx="153988" cy="3175"/>
            </a:xfrm>
            <a:prstGeom prst="rect">
              <a:avLst/>
            </a:prstGeom>
            <a:solidFill>
              <a:srgbClr val="28282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5"/>
            <p:cNvSpPr>
              <a:spLocks/>
            </p:cNvSpPr>
            <p:nvPr/>
          </p:nvSpPr>
          <p:spPr bwMode="auto">
            <a:xfrm>
              <a:off x="11585585" y="4513270"/>
              <a:ext cx="153988" cy="3175"/>
            </a:xfrm>
            <a:custGeom>
              <a:avLst/>
              <a:gdLst>
                <a:gd name="T0" fmla="*/ 97 w 97"/>
                <a:gd name="T1" fmla="*/ 0 h 2"/>
                <a:gd name="T2" fmla="*/ 0 w 97"/>
                <a:gd name="T3" fmla="*/ 0 h 2"/>
                <a:gd name="T4" fmla="*/ 0 w 97"/>
                <a:gd name="T5" fmla="*/ 2 h 2"/>
                <a:gd name="T6" fmla="*/ 97 w 97"/>
                <a:gd name="T7" fmla="*/ 2 h 2"/>
              </a:gdLst>
              <a:ahLst/>
              <a:cxnLst>
                <a:cxn ang="0">
                  <a:pos x="T0" y="T1"/>
                </a:cxn>
                <a:cxn ang="0">
                  <a:pos x="T2" y="T3"/>
                </a:cxn>
                <a:cxn ang="0">
                  <a:pos x="T4" y="T5"/>
                </a:cxn>
                <a:cxn ang="0">
                  <a:pos x="T6" y="T7"/>
                </a:cxn>
              </a:cxnLst>
              <a:rect l="0" t="0" r="r" b="b"/>
              <a:pathLst>
                <a:path w="97" h="2">
                  <a:moveTo>
                    <a:pt x="97" y="0"/>
                  </a:moveTo>
                  <a:lnTo>
                    <a:pt x="0" y="0"/>
                  </a:lnTo>
                  <a:lnTo>
                    <a:pt x="0" y="2"/>
                  </a:lnTo>
                  <a:lnTo>
                    <a:pt x="97"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43" name="Straight Connector 42"/>
          <p:cNvCxnSpPr/>
          <p:nvPr/>
        </p:nvCxnSpPr>
        <p:spPr>
          <a:xfrm>
            <a:off x="4160837" y="2114108"/>
            <a:ext cx="0" cy="2939863"/>
          </a:xfrm>
          <a:prstGeom prst="line">
            <a:avLst/>
          </a:prstGeom>
          <a:ln w="9525" cmpd="sng">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23237" y="2114108"/>
            <a:ext cx="0" cy="2939863"/>
          </a:xfrm>
          <a:prstGeom prst="line">
            <a:avLst/>
          </a:prstGeom>
          <a:ln w="9525" cmpd="sng">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C1F0F85-1823-45E5-A439-AFF403EF584A}"/>
              </a:ext>
            </a:extLst>
          </p:cNvPr>
          <p:cNvSpPr txBox="1"/>
          <p:nvPr/>
        </p:nvSpPr>
        <p:spPr>
          <a:xfrm>
            <a:off x="3182879" y="5824065"/>
            <a:ext cx="6070716" cy="769441"/>
          </a:xfrm>
          <a:prstGeom prst="rect">
            <a:avLst/>
          </a:prstGeom>
          <a:noFill/>
        </p:spPr>
        <p:txBody>
          <a:bodyPr wrap="square" rtlCol="0">
            <a:spAutoFit/>
          </a:bodyPr>
          <a:lstStyle/>
          <a:p>
            <a:pPr algn="ctr"/>
            <a:r>
              <a:rPr lang="en-US" sz="4400" b="1" dirty="0">
                <a:latin typeface="+mj-lt"/>
              </a:rPr>
              <a:t>Quantum Computing</a:t>
            </a:r>
          </a:p>
        </p:txBody>
      </p:sp>
      <p:cxnSp>
        <p:nvCxnSpPr>
          <p:cNvPr id="47" name="Straight Connector 46">
            <a:extLst>
              <a:ext uri="{FF2B5EF4-FFF2-40B4-BE49-F238E27FC236}">
                <a16:creationId xmlns:a16="http://schemas.microsoft.com/office/drawing/2014/main" id="{61EC9536-79E6-4FDD-AC8F-3C63A16F315D}"/>
              </a:ext>
            </a:extLst>
          </p:cNvPr>
          <p:cNvCxnSpPr/>
          <p:nvPr/>
        </p:nvCxnSpPr>
        <p:spPr>
          <a:xfrm>
            <a:off x="1765" y="5350301"/>
            <a:ext cx="12432948"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DD4B1FF-A59D-4110-8D62-2CB2BD5019EE}"/>
              </a:ext>
            </a:extLst>
          </p:cNvPr>
          <p:cNvSpPr/>
          <p:nvPr/>
        </p:nvSpPr>
        <p:spPr bwMode="auto">
          <a:xfrm>
            <a:off x="5873642" y="5097008"/>
            <a:ext cx="506586" cy="506586"/>
          </a:xfrm>
          <a:prstGeom prst="ellipse">
            <a:avLst/>
          </a:prstGeom>
          <a:solidFill>
            <a:srgbClr val="262626"/>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9BAFA220-E8A9-47CA-85EB-655898D9D482}"/>
              </a:ext>
            </a:extLst>
          </p:cNvPr>
          <p:cNvSpPr/>
          <p:nvPr/>
        </p:nvSpPr>
        <p:spPr bwMode="auto">
          <a:xfrm>
            <a:off x="9819809" y="5096812"/>
            <a:ext cx="506586" cy="506586"/>
          </a:xfrm>
          <a:prstGeom prst="ellipse">
            <a:avLst/>
          </a:prstGeom>
          <a:solidFill>
            <a:srgbClr val="262626"/>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1A1E1906-E364-4BBA-8B23-395AE372D5A4}"/>
              </a:ext>
            </a:extLst>
          </p:cNvPr>
          <p:cNvSpPr/>
          <p:nvPr/>
        </p:nvSpPr>
        <p:spPr bwMode="auto">
          <a:xfrm>
            <a:off x="1674182" y="5096812"/>
            <a:ext cx="506586" cy="506586"/>
          </a:xfrm>
          <a:prstGeom prst="ellipse">
            <a:avLst/>
          </a:prstGeom>
          <a:solidFill>
            <a:srgbClr val="262626"/>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4371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50" fill="hold"/>
                                        <p:tgtEl>
                                          <p:spTgt spid="48"/>
                                        </p:tgtEl>
                                      </p:cBhvr>
                                      <p:by x="0" y="0"/>
                                    </p:animScale>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150" fill="hold"/>
                                        <p:tgtEl>
                                          <p:spTgt spid="49"/>
                                        </p:tgtEl>
                                      </p:cBhvr>
                                      <p:by x="0" y="0"/>
                                    </p:animScale>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150" fill="hold"/>
                                        <p:tgtEl>
                                          <p:spTgt spid="5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4158D3-227E-4492-8994-D7D6663D6DC5}"/>
              </a:ext>
            </a:extLst>
          </p:cNvPr>
          <p:cNvSpPr/>
          <p:nvPr/>
        </p:nvSpPr>
        <p:spPr>
          <a:xfrm>
            <a:off x="0" y="13257"/>
            <a:ext cx="12434711" cy="69812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a:endParaRPr>
          </a:p>
        </p:txBody>
      </p:sp>
      <p:sp>
        <p:nvSpPr>
          <p:cNvPr id="13" name="TextBox 10"/>
          <p:cNvSpPr txBox="1">
            <a:spLocks noChangeArrowheads="1"/>
          </p:cNvSpPr>
          <p:nvPr/>
        </p:nvSpPr>
        <p:spPr bwMode="auto">
          <a:xfrm>
            <a:off x="8838765" y="6175008"/>
            <a:ext cx="2157761" cy="414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21468"/>
            <a:r>
              <a:rPr lang="en-US" sz="2040" dirty="0">
                <a:solidFill>
                  <a:prstClr val="white"/>
                </a:solidFill>
                <a:latin typeface="Segoe UI Light" panose="020B0502040204020203" pitchFamily="34" charset="0"/>
                <a:ea typeface="Roboto Thin" pitchFamily="2" charset="0"/>
                <a:cs typeface="Segoe UI Light" panose="020B0502040204020203" pitchFamily="34" charset="0"/>
              </a:rPr>
              <a:t>Number of atoms</a:t>
            </a:r>
          </a:p>
        </p:txBody>
      </p:sp>
      <p:cxnSp>
        <p:nvCxnSpPr>
          <p:cNvPr id="17" name="Straight Connector 2"/>
          <p:cNvCxnSpPr/>
          <p:nvPr/>
        </p:nvCxnSpPr>
        <p:spPr bwMode="auto">
          <a:xfrm>
            <a:off x="1353036" y="1974177"/>
            <a:ext cx="9594534" cy="0"/>
          </a:xfrm>
          <a:prstGeom prst="line">
            <a:avLst/>
          </a:prstGeom>
          <a:ln w="1905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8" name="TextBox 14"/>
          <p:cNvSpPr txBox="1">
            <a:spLocks noChangeArrowheads="1"/>
          </p:cNvSpPr>
          <p:nvPr/>
        </p:nvSpPr>
        <p:spPr bwMode="auto">
          <a:xfrm>
            <a:off x="7413304" y="1994817"/>
            <a:ext cx="4111941" cy="41435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21468"/>
            <a:r>
              <a:rPr lang="en-US" sz="2040" dirty="0">
                <a:solidFill>
                  <a:prstClr val="white"/>
                </a:solidFill>
                <a:latin typeface="Segoe UI Light" panose="020B0502040204020203" pitchFamily="34" charset="0"/>
                <a:ea typeface="Roboto Thin" pitchFamily="2" charset="0"/>
                <a:cs typeface="Segoe UI Light" panose="020B0502040204020203" pitchFamily="34" charset="0"/>
              </a:rPr>
              <a:t>Age of the universe</a:t>
            </a:r>
          </a:p>
        </p:txBody>
      </p:sp>
      <p:sp>
        <p:nvSpPr>
          <p:cNvPr id="21" name="TextBox 11"/>
          <p:cNvSpPr txBox="1">
            <a:spLocks noChangeArrowheads="1"/>
          </p:cNvSpPr>
          <p:nvPr/>
        </p:nvSpPr>
        <p:spPr bwMode="auto">
          <a:xfrm rot="16200000">
            <a:off x="-704673" y="3843038"/>
            <a:ext cx="3331436" cy="414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21468"/>
            <a:r>
              <a:rPr lang="en-US" sz="2040" dirty="0">
                <a:solidFill>
                  <a:prstClr val="white"/>
                </a:solidFill>
                <a:latin typeface="Segoe UI Light" panose="020B0502040204020203" pitchFamily="34" charset="0"/>
                <a:ea typeface="Roboto Thin" pitchFamily="2" charset="0"/>
                <a:cs typeface="Segoe UI Light" panose="020B0502040204020203" pitchFamily="34" charset="0"/>
              </a:rPr>
              <a:t>Calculation time</a:t>
            </a:r>
          </a:p>
        </p:txBody>
      </p:sp>
      <p:sp>
        <p:nvSpPr>
          <p:cNvPr id="22" name="TextBox 15"/>
          <p:cNvSpPr txBox="1"/>
          <p:nvPr/>
        </p:nvSpPr>
        <p:spPr>
          <a:xfrm>
            <a:off x="2764209" y="2182614"/>
            <a:ext cx="3617642" cy="947728"/>
          </a:xfrm>
          <a:prstGeom prst="rect">
            <a:avLst/>
          </a:prstGeom>
          <a:noFill/>
          <a:ln>
            <a:noFill/>
          </a:ln>
        </p:spPr>
        <p:txBody>
          <a:bodyPr>
            <a:spAutoFit/>
          </a:bodyPr>
          <a:lstStyle/>
          <a:p>
            <a:pPr defTabSz="621468">
              <a:defRPr/>
            </a:pPr>
            <a:r>
              <a:rPr lang="en-US" sz="2719" b="1" dirty="0">
                <a:solidFill>
                  <a:prstClr val="white">
                    <a:lumMod val="65000"/>
                  </a:prstClr>
                </a:solidFill>
                <a:latin typeface="Segoe UI Light" panose="020B0502040204020203" pitchFamily="34" charset="0"/>
                <a:ea typeface="Roboto Thin" pitchFamily="2" charset="0"/>
                <a:cs typeface="Segoe UI Light" panose="020B0502040204020203" pitchFamily="34" charset="0"/>
              </a:rPr>
              <a:t>Binary</a:t>
            </a:r>
          </a:p>
          <a:p>
            <a:pPr defTabSz="621468">
              <a:defRPr/>
            </a:pPr>
            <a:r>
              <a:rPr lang="en-US" sz="2719" b="1" dirty="0">
                <a:solidFill>
                  <a:prstClr val="white">
                    <a:lumMod val="65000"/>
                  </a:prstClr>
                </a:solidFill>
                <a:latin typeface="Segoe UI Light" panose="020B0502040204020203" pitchFamily="34" charset="0"/>
                <a:ea typeface="Roboto Thin" pitchFamily="2" charset="0"/>
                <a:cs typeface="Segoe UI Light" panose="020B0502040204020203" pitchFamily="34" charset="0"/>
              </a:rPr>
              <a:t>Computing</a:t>
            </a:r>
          </a:p>
        </p:txBody>
      </p:sp>
      <p:pic>
        <p:nvPicPr>
          <p:cNvPr id="25"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2132507" y="3536816"/>
            <a:ext cx="751041" cy="804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08F5880B-7CEC-4402-AA5D-A562A05F5555}"/>
              </a:ext>
            </a:extLst>
          </p:cNvPr>
          <p:cNvGrpSpPr/>
          <p:nvPr/>
        </p:nvGrpSpPr>
        <p:grpSpPr>
          <a:xfrm>
            <a:off x="1353035" y="4280352"/>
            <a:ext cx="9790947" cy="1781383"/>
            <a:chOff x="1352345" y="2815079"/>
            <a:chExt cx="9792336" cy="1781636"/>
          </a:xfrm>
        </p:grpSpPr>
        <p:cxnSp>
          <p:nvCxnSpPr>
            <p:cNvPr id="14" name="Straight Connector 13"/>
            <p:cNvCxnSpPr/>
            <p:nvPr/>
          </p:nvCxnSpPr>
          <p:spPr>
            <a:xfrm flipV="1">
              <a:off x="1352345" y="3422325"/>
              <a:ext cx="9792336" cy="1174390"/>
            </a:xfrm>
            <a:prstGeom prst="line">
              <a:avLst/>
            </a:prstGeom>
            <a:ln w="5715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rot="21192129">
              <a:off x="6359058" y="2815079"/>
              <a:ext cx="1862759" cy="94786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21468"/>
              <a:r>
                <a:rPr lang="en-US" sz="2719" b="1" dirty="0">
                  <a:solidFill>
                    <a:srgbClr val="00B0F0"/>
                  </a:solidFill>
                  <a:latin typeface="Segoe UI Light" panose="020B0502040204020203" pitchFamily="34" charset="0"/>
                  <a:ea typeface="Roboto Thin" pitchFamily="2" charset="0"/>
                  <a:cs typeface="Segoe UI Light" panose="020B0502040204020203" pitchFamily="34" charset="0"/>
                </a:rPr>
                <a:t>Quantum</a:t>
              </a:r>
            </a:p>
            <a:p>
              <a:pPr defTabSz="621468"/>
              <a:r>
                <a:rPr lang="en-US" sz="2719" b="1" dirty="0">
                  <a:solidFill>
                    <a:srgbClr val="00B0F0"/>
                  </a:solidFill>
                  <a:latin typeface="Segoe UI Light" panose="020B0502040204020203" pitchFamily="34" charset="0"/>
                  <a:ea typeface="Roboto Thin" pitchFamily="2" charset="0"/>
                  <a:cs typeface="Segoe UI Light" panose="020B0502040204020203" pitchFamily="34" charset="0"/>
                </a:rPr>
                <a:t>Computing</a:t>
              </a:r>
            </a:p>
          </p:txBody>
        </p:sp>
      </p:grpSp>
      <p:sp>
        <p:nvSpPr>
          <p:cNvPr id="3" name="Freeform: Shape 2">
            <a:extLst>
              <a:ext uri="{FF2B5EF4-FFF2-40B4-BE49-F238E27FC236}">
                <a16:creationId xmlns:a16="http://schemas.microsoft.com/office/drawing/2014/main" id="{6510704E-0BB5-4084-8B24-47E76FD6FCAC}"/>
              </a:ext>
            </a:extLst>
          </p:cNvPr>
          <p:cNvSpPr/>
          <p:nvPr/>
        </p:nvSpPr>
        <p:spPr>
          <a:xfrm>
            <a:off x="1536541" y="1963143"/>
            <a:ext cx="4057449" cy="4063423"/>
          </a:xfrm>
          <a:custGeom>
            <a:avLst/>
            <a:gdLst>
              <a:gd name="connsiteX0" fmla="*/ 0 w 4058024"/>
              <a:gd name="connsiteY0" fmla="*/ 4064000 h 4064000"/>
              <a:gd name="connsiteX1" fmla="*/ 1966259 w 4058024"/>
              <a:gd name="connsiteY1" fmla="*/ 3418541 h 4064000"/>
              <a:gd name="connsiteX2" fmla="*/ 3227294 w 4058024"/>
              <a:gd name="connsiteY2" fmla="*/ 2032000 h 4064000"/>
              <a:gd name="connsiteX3" fmla="*/ 4058024 w 4058024"/>
              <a:gd name="connsiteY3" fmla="*/ 0 h 4064000"/>
            </a:gdLst>
            <a:ahLst/>
            <a:cxnLst>
              <a:cxn ang="0">
                <a:pos x="connsiteX0" y="connsiteY0"/>
              </a:cxn>
              <a:cxn ang="0">
                <a:pos x="connsiteX1" y="connsiteY1"/>
              </a:cxn>
              <a:cxn ang="0">
                <a:pos x="connsiteX2" y="connsiteY2"/>
              </a:cxn>
              <a:cxn ang="0">
                <a:pos x="connsiteX3" y="connsiteY3"/>
              </a:cxn>
            </a:cxnLst>
            <a:rect l="l" t="t" r="r" b="b"/>
            <a:pathLst>
              <a:path w="4058024" h="4064000">
                <a:moveTo>
                  <a:pt x="0" y="4064000"/>
                </a:moveTo>
                <a:cubicBezTo>
                  <a:pt x="714188" y="3910604"/>
                  <a:pt x="1428377" y="3757208"/>
                  <a:pt x="1966259" y="3418541"/>
                </a:cubicBezTo>
                <a:cubicBezTo>
                  <a:pt x="2504141" y="3079874"/>
                  <a:pt x="2878667" y="2601757"/>
                  <a:pt x="3227294" y="2032000"/>
                </a:cubicBezTo>
                <a:cubicBezTo>
                  <a:pt x="3575921" y="1462243"/>
                  <a:pt x="3816972" y="731121"/>
                  <a:pt x="4058024" y="0"/>
                </a:cubicBezTo>
              </a:path>
            </a:pathLst>
          </a:cu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a:solidFill>
                <a:prstClr val="white"/>
              </a:solidFill>
              <a:latin typeface="Calibri"/>
            </a:endParaRPr>
          </a:p>
        </p:txBody>
      </p:sp>
      <p:sp>
        <p:nvSpPr>
          <p:cNvPr id="23" name="Freeform: Shape 22">
            <a:extLst>
              <a:ext uri="{FF2B5EF4-FFF2-40B4-BE49-F238E27FC236}">
                <a16:creationId xmlns:a16="http://schemas.microsoft.com/office/drawing/2014/main" id="{25D6C1F2-8397-4DC9-9DB8-228F25092D0A}"/>
              </a:ext>
            </a:extLst>
          </p:cNvPr>
          <p:cNvSpPr/>
          <p:nvPr/>
        </p:nvSpPr>
        <p:spPr>
          <a:xfrm>
            <a:off x="1344578" y="2006901"/>
            <a:ext cx="3695923" cy="4063423"/>
          </a:xfrm>
          <a:custGeom>
            <a:avLst/>
            <a:gdLst>
              <a:gd name="connsiteX0" fmla="*/ 0 w 4058024"/>
              <a:gd name="connsiteY0" fmla="*/ 4064000 h 4064000"/>
              <a:gd name="connsiteX1" fmla="*/ 1966259 w 4058024"/>
              <a:gd name="connsiteY1" fmla="*/ 3418541 h 4064000"/>
              <a:gd name="connsiteX2" fmla="*/ 3227294 w 4058024"/>
              <a:gd name="connsiteY2" fmla="*/ 2032000 h 4064000"/>
              <a:gd name="connsiteX3" fmla="*/ 4058024 w 4058024"/>
              <a:gd name="connsiteY3" fmla="*/ 0 h 4064000"/>
            </a:gdLst>
            <a:ahLst/>
            <a:cxnLst>
              <a:cxn ang="0">
                <a:pos x="connsiteX0" y="connsiteY0"/>
              </a:cxn>
              <a:cxn ang="0">
                <a:pos x="connsiteX1" y="connsiteY1"/>
              </a:cxn>
              <a:cxn ang="0">
                <a:pos x="connsiteX2" y="connsiteY2"/>
              </a:cxn>
              <a:cxn ang="0">
                <a:pos x="connsiteX3" y="connsiteY3"/>
              </a:cxn>
            </a:cxnLst>
            <a:rect l="l" t="t" r="r" b="b"/>
            <a:pathLst>
              <a:path w="4058024" h="4064000">
                <a:moveTo>
                  <a:pt x="0" y="4064000"/>
                </a:moveTo>
                <a:cubicBezTo>
                  <a:pt x="714188" y="3910604"/>
                  <a:pt x="1428377" y="3757208"/>
                  <a:pt x="1966259" y="3418541"/>
                </a:cubicBezTo>
                <a:cubicBezTo>
                  <a:pt x="2504141" y="3079874"/>
                  <a:pt x="2878667" y="2601757"/>
                  <a:pt x="3227294" y="2032000"/>
                </a:cubicBezTo>
                <a:cubicBezTo>
                  <a:pt x="3575921" y="1462243"/>
                  <a:pt x="3816972" y="731121"/>
                  <a:pt x="4058024" y="0"/>
                </a:cubicBezTo>
              </a:path>
            </a:pathLst>
          </a:custGeom>
          <a:noFill/>
          <a:ln w="5715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GB">
              <a:solidFill>
                <a:prstClr val="white"/>
              </a:solidFill>
              <a:latin typeface="Calibri"/>
            </a:endParaRPr>
          </a:p>
        </p:txBody>
      </p:sp>
      <p:cxnSp>
        <p:nvCxnSpPr>
          <p:cNvPr id="12" name="Straight Arrow Connector 4"/>
          <p:cNvCxnSpPr>
            <a:cxnSpLocks/>
          </p:cNvCxnSpPr>
          <p:nvPr/>
        </p:nvCxnSpPr>
        <p:spPr>
          <a:xfrm flipV="1">
            <a:off x="1344579" y="6035947"/>
            <a:ext cx="9897405" cy="33591"/>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3"/>
          <p:cNvCxnSpPr>
            <a:cxnSpLocks/>
          </p:cNvCxnSpPr>
          <p:nvPr/>
        </p:nvCxnSpPr>
        <p:spPr>
          <a:xfrm flipV="1">
            <a:off x="1362260" y="1592262"/>
            <a:ext cx="8458" cy="4477275"/>
          </a:xfrm>
          <a:prstGeom prst="straightConnector1">
            <a:avLst/>
          </a:prstGeom>
          <a:ln w="38100">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06B39B7-8CEE-4B8C-BA8F-83A03FF0D221}"/>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7744" b="91919" l="3914" r="93542">
                        <a14:foregroundMark x1="11742" y1="21886" x2="11742" y2="21886"/>
                        <a14:foregroundMark x1="14481" y1="15152" x2="14481" y2="15152"/>
                        <a14:foregroundMark x1="3914" y1="21212" x2="3914" y2="19192"/>
                        <a14:foregroundMark x1="12524" y1="19192" x2="13699" y2="16835"/>
                        <a14:foregroundMark x1="48337" y1="11448" x2="48337" y2="15152"/>
                        <a14:foregroundMark x1="88650" y1="44108" x2="91194" y2="46128"/>
                        <a14:foregroundMark x1="85127" y1="61616" x2="86888" y2="57912"/>
                        <a14:foregroundMark x1="87084" y1="77778" x2="89628" y2="78788"/>
                        <a14:foregroundMark x1="90998" y1="78788" x2="90998" y2="78788"/>
                        <a14:foregroundMark x1="90411" y1="77104" x2="90411" y2="77104"/>
                        <a14:foregroundMark x1="88258" y1="58586" x2="88258" y2="58586"/>
                        <a14:foregroundMark x1="87867" y1="56902" x2="87867" y2="56902"/>
                        <a14:foregroundMark x1="92564" y1="46465" x2="92564" y2="46465"/>
                        <a14:foregroundMark x1="91977" y1="45118" x2="91977" y2="45118"/>
                        <a14:foregroundMark x1="76712" y1="92593" x2="76712" y2="92593"/>
                        <a14:foregroundMark x1="76321" y1="90236" x2="76321" y2="90236"/>
                        <a14:foregroundMark x1="76321" y1="88215" x2="76125" y2="87879"/>
                        <a14:foregroundMark x1="64188" y1="77104" x2="68297" y2="76431"/>
                        <a14:foregroundMark x1="46967" y1="7744" x2="47750" y2="8754"/>
                        <a14:foregroundMark x1="93542" y1="27609" x2="93542" y2="27609"/>
                        <a14:foregroundMark x1="5088" y1="20875" x2="5088" y2="20875"/>
                        <a14:foregroundMark x1="5088" y1="19192" x2="5088" y2="19192"/>
                        <a14:foregroundMark x1="6654" y1="21212" x2="6654" y2="21212"/>
                        <a14:foregroundMark x1="7045" y1="20875" x2="7045" y2="20875"/>
                        <a14:foregroundMark x1="4305" y1="18182" x2="4305" y2="18182"/>
                        <a14:backgroundMark x1="35029" y1="36700" x2="35029" y2="36700"/>
                        <a14:backgroundMark x1="35616" y1="48822" x2="35616" y2="48822"/>
                        <a14:backgroundMark x1="43444" y1="63973" x2="43444" y2="63973"/>
                        <a14:backgroundMark x1="63796" y1="55892" x2="63796" y2="55892"/>
                        <a14:backgroundMark x1="47358" y1="21549" x2="47358" y2="21549"/>
                        <a14:backgroundMark x1="61840" y1="31313" x2="61840" y2="31313"/>
                        <a14:backgroundMark x1="65362" y1="37710" x2="65362" y2="37710"/>
                        <a14:backgroundMark x1="63601" y1="41414" x2="63601" y2="41414"/>
                        <a14:backgroundMark x1="61644" y1="49158" x2="61644" y2="49158"/>
                        <a14:backgroundMark x1="58317" y1="57912" x2="58317" y2="57912"/>
                        <a14:backgroundMark x1="57534" y1="53199" x2="57534" y2="53199"/>
                        <a14:backgroundMark x1="54599" y1="50168" x2="54599" y2="50168"/>
                        <a14:backgroundMark x1="55773" y1="42088" x2="55773" y2="42088"/>
                        <a14:backgroundMark x1="43444" y1="39057" x2="43444" y2="39057"/>
                        <a14:backgroundMark x1="32681" y1="53535" x2="32681" y2="53535"/>
                        <a14:backgroundMark x1="30528" y1="43771" x2="30528" y2="43771"/>
                        <a14:backgroundMark x1="32877" y1="43771" x2="32877" y2="43771"/>
                        <a14:backgroundMark x1="32485" y1="30976" x2="32485" y2="30976"/>
                        <a14:backgroundMark x1="39335" y1="46465" x2="39335" y2="46465"/>
                        <a14:backgroundMark x1="39922" y1="40741" x2="39922" y2="40741"/>
                        <a14:backgroundMark x1="41879" y1="48148" x2="41879" y2="48148"/>
                        <a14:backgroundMark x1="57926" y1="39394" x2="57926" y2="39394"/>
                        <a14:backgroundMark x1="59491" y1="37037" x2="59491" y2="37037"/>
                        <a14:backgroundMark x1="63209" y1="45455" x2="63209" y2="45455"/>
                        <a14:backgroundMark x1="91977" y1="22559" x2="92955" y2="22559"/>
                        <a14:backgroundMark x1="90802" y1="23232" x2="93738" y2="23569"/>
                        <a14:backgroundMark x1="80626" y1="43771" x2="80626" y2="43771"/>
                        <a14:backgroundMark x1="52055" y1="40741" x2="52055" y2="40741"/>
                      </a14:backgroundRemoval>
                    </a14:imgEffect>
                  </a14:imgLayer>
                </a14:imgProps>
              </a:ext>
              <a:ext uri="{28A0092B-C50C-407E-A947-70E740481C1C}">
                <a14:useLocalDpi xmlns:a14="http://schemas.microsoft.com/office/drawing/2010/main"/>
              </a:ext>
            </a:extLst>
          </a:blip>
          <a:srcRect/>
          <a:stretch/>
        </p:blipFill>
        <p:spPr>
          <a:xfrm>
            <a:off x="8402608" y="3328850"/>
            <a:ext cx="2380019" cy="1384712"/>
          </a:xfrm>
          <a:prstGeom prst="rect">
            <a:avLst/>
          </a:prstGeom>
        </p:spPr>
      </p:pic>
      <p:sp>
        <p:nvSpPr>
          <p:cNvPr id="28" name="Title 57">
            <a:extLst>
              <a:ext uri="{FF2B5EF4-FFF2-40B4-BE49-F238E27FC236}">
                <a16:creationId xmlns:a16="http://schemas.microsoft.com/office/drawing/2014/main" id="{B02CEF42-DE31-4043-A30C-76A8E740B70E}"/>
              </a:ext>
            </a:extLst>
          </p:cNvPr>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sz="4400" dirty="0">
                <a:solidFill>
                  <a:srgbClr val="FFFFFF"/>
                </a:solidFill>
                <a:latin typeface="Segoe UI Light"/>
              </a:rPr>
              <a:t>Quantum: Unprecedented computing power</a:t>
            </a:r>
            <a:endParaRPr sz="4400" dirty="0">
              <a:solidFill>
                <a:srgbClr val="FFFFFF"/>
              </a:solidFill>
              <a:latin typeface="Segoe UI Light"/>
            </a:endParaRPr>
          </a:p>
        </p:txBody>
      </p:sp>
    </p:spTree>
    <p:extLst>
      <p:ext uri="{BB962C8B-B14F-4D97-AF65-F5344CB8AC3E}">
        <p14:creationId xmlns:p14="http://schemas.microsoft.com/office/powerpoint/2010/main" val="72110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ED46A92-4969-4660-94AD-F7FD675B6395}"/>
              </a:ext>
            </a:extLst>
          </p:cNvPr>
          <p:cNvSpPr/>
          <p:nvPr/>
        </p:nvSpPr>
        <p:spPr>
          <a:xfrm>
            <a:off x="1140275" y="2405966"/>
            <a:ext cx="3474537" cy="2015262"/>
          </a:xfrm>
          <a:prstGeom prst="rect">
            <a:avLst/>
          </a:prstGeom>
          <a:noFill/>
        </p:spPr>
        <p:txBody>
          <a:bodyPr wrap="square">
            <a:spAutoFit/>
          </a:bodyPr>
          <a:lstStyle/>
          <a:p>
            <a:pPr algn="ctr" defTabSz="932418">
              <a:defRPr/>
            </a:pPr>
            <a:r>
              <a:rPr lang="en-US" sz="4080" spc="-102" dirty="0">
                <a:ln w="3175">
                  <a:noFill/>
                </a:ln>
                <a:solidFill>
                  <a:srgbClr val="5B9BD5"/>
                </a:solidFill>
                <a:latin typeface="Segoe UI Light"/>
                <a:cs typeface="Segoe UI" pitchFamily="34" charset="0"/>
              </a:rPr>
              <a:t>Quantum Development Kit </a:t>
            </a:r>
            <a:r>
              <a:rPr lang="en-US" sz="2448" i="1" spc="-102" baseline="80000" dirty="0">
                <a:ln w="3175">
                  <a:noFill/>
                </a:ln>
                <a:solidFill>
                  <a:srgbClr val="5B9BD5"/>
                </a:solidFill>
                <a:latin typeface="Segoe UI Light"/>
                <a:cs typeface="Segoe UI" pitchFamily="34" charset="0"/>
              </a:rPr>
              <a:t>Preview</a:t>
            </a:r>
            <a:endParaRPr lang="en-US" sz="1122" b="1" i="1" baseline="80000" dirty="0">
              <a:solidFill>
                <a:srgbClr val="5B9BD5"/>
              </a:solidFill>
              <a:latin typeface="Segoe UI"/>
            </a:endParaRPr>
          </a:p>
        </p:txBody>
      </p:sp>
      <p:sp>
        <p:nvSpPr>
          <p:cNvPr id="32" name="Text Placeholder 2">
            <a:extLst>
              <a:ext uri="{FF2B5EF4-FFF2-40B4-BE49-F238E27FC236}">
                <a16:creationId xmlns:a16="http://schemas.microsoft.com/office/drawing/2014/main" id="{45059BCB-E5B4-433E-B5C0-AC5A1645DF20}"/>
              </a:ext>
            </a:extLst>
          </p:cNvPr>
          <p:cNvSpPr txBox="1">
            <a:spLocks/>
          </p:cNvSpPr>
          <p:nvPr/>
        </p:nvSpPr>
        <p:spPr>
          <a:xfrm>
            <a:off x="5956206" y="1976826"/>
            <a:ext cx="5475366" cy="414581"/>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418">
              <a:spcBef>
                <a:spcPts val="1020"/>
              </a:spcBef>
              <a:buNone/>
            </a:pPr>
            <a:r>
              <a:rPr lang="en-US" sz="2040" dirty="0">
                <a:solidFill>
                  <a:prstClr val="white"/>
                </a:solidFill>
                <a:latin typeface="Segoe UI" panose="020B0502040204020203" pitchFamily="34" charset="0"/>
                <a:cs typeface="Segoe UI" panose="020B0502040204020203" pitchFamily="34" charset="0"/>
              </a:rPr>
              <a:t>Quantum-focused programming language </a:t>
            </a:r>
          </a:p>
        </p:txBody>
      </p:sp>
      <p:sp>
        <p:nvSpPr>
          <p:cNvPr id="33" name="Text Placeholder 3">
            <a:extLst>
              <a:ext uri="{FF2B5EF4-FFF2-40B4-BE49-F238E27FC236}">
                <a16:creationId xmlns:a16="http://schemas.microsoft.com/office/drawing/2014/main" id="{EB241370-E9BA-4C61-9735-D12C20883BAE}"/>
              </a:ext>
            </a:extLst>
          </p:cNvPr>
          <p:cNvSpPr txBox="1">
            <a:spLocks/>
          </p:cNvSpPr>
          <p:nvPr/>
        </p:nvSpPr>
        <p:spPr>
          <a:xfrm>
            <a:off x="6719619" y="5751943"/>
            <a:ext cx="3948540" cy="320182"/>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418">
              <a:spcBef>
                <a:spcPts val="1020"/>
              </a:spcBef>
              <a:buNone/>
            </a:pPr>
            <a:r>
              <a:rPr lang="en-US" sz="2040" dirty="0">
                <a:solidFill>
                  <a:prstClr val="white"/>
                </a:solidFill>
                <a:latin typeface="Segoe UI" panose="020B0502040204020203" pitchFamily="34" charset="0"/>
                <a:cs typeface="Segoe UI" panose="020B0502040204020203" pitchFamily="34" charset="0"/>
              </a:rPr>
              <a:t>Sample code &amp; libraries</a:t>
            </a:r>
          </a:p>
        </p:txBody>
      </p:sp>
      <p:sp>
        <p:nvSpPr>
          <p:cNvPr id="34" name="Text Placeholder 3">
            <a:extLst>
              <a:ext uri="{FF2B5EF4-FFF2-40B4-BE49-F238E27FC236}">
                <a16:creationId xmlns:a16="http://schemas.microsoft.com/office/drawing/2014/main" id="{5E6BEF76-54D2-421F-805C-0B779E55D83A}"/>
              </a:ext>
            </a:extLst>
          </p:cNvPr>
          <p:cNvSpPr txBox="1">
            <a:spLocks/>
          </p:cNvSpPr>
          <p:nvPr/>
        </p:nvSpPr>
        <p:spPr>
          <a:xfrm>
            <a:off x="6736082" y="3911584"/>
            <a:ext cx="3915612" cy="382308"/>
          </a:xfrm>
          <a:prstGeom prst="rect">
            <a:avLst/>
          </a:prstGeom>
        </p:spPr>
        <p:txBody>
          <a:bodyPr vert="horz" wrap="square" lIns="93260" tIns="46630" rIns="93260" bIns="46630" rtlCol="0">
            <a:spAutoFit/>
          </a:bodyPr>
          <a:lstStyle>
            <a:lvl1pPr marL="281623" indent="-281623" algn="l" defTabSz="914225" rtl="0" eaLnBrk="1" latinLnBrk="0" hangingPunct="1">
              <a:lnSpc>
                <a:spcPct val="90000"/>
              </a:lnSpc>
              <a:spcBef>
                <a:spcPts val="1200"/>
              </a:spcBef>
              <a:buClr>
                <a:schemeClr val="tx1"/>
              </a:buClr>
              <a:buFont typeface="Arial" pitchFamily="34" charset="0"/>
              <a:buChar char="•"/>
              <a:defRPr sz="3136" kern="1200">
                <a:solidFill>
                  <a:schemeClr val="tx1"/>
                </a:solidFill>
                <a:latin typeface="Arial" panose="020B0604020202020204" pitchFamily="34" charset="0"/>
                <a:ea typeface="+mn-ea"/>
                <a:cs typeface="+mn-cs"/>
              </a:defRPr>
            </a:lvl1pPr>
            <a:lvl2pPr marL="520602" indent="-228557" algn="l" defTabSz="914225" rtl="0" eaLnBrk="1" latinLnBrk="0" hangingPunct="1">
              <a:lnSpc>
                <a:spcPct val="90000"/>
              </a:lnSpc>
              <a:spcBef>
                <a:spcPts val="500"/>
              </a:spcBef>
              <a:buFont typeface="Arial" panose="020B0604020202020204" pitchFamily="34" charset="0"/>
              <a:buChar char="•"/>
              <a:defRPr sz="2353" kern="1200">
                <a:solidFill>
                  <a:schemeClr val="tx1"/>
                </a:solidFill>
                <a:latin typeface="Arial" panose="020B0604020202020204" pitchFamily="34" charset="0"/>
                <a:ea typeface="+mn-ea"/>
                <a:cs typeface="+mn-cs"/>
              </a:defRPr>
            </a:lvl2pPr>
            <a:lvl3pPr marL="685671" indent="-165070" algn="l" defTabSz="914225" rtl="0" eaLnBrk="1" latinLnBrk="0" hangingPunct="1">
              <a:lnSpc>
                <a:spcPct val="90000"/>
              </a:lnSpc>
              <a:spcBef>
                <a:spcPts val="500"/>
              </a:spcBef>
              <a:buFont typeface="Arial" panose="020B0604020202020204" pitchFamily="34" charset="0"/>
              <a:buChar char="•"/>
              <a:tabLst/>
              <a:defRPr sz="1961" kern="1200">
                <a:solidFill>
                  <a:schemeClr val="tx1"/>
                </a:solidFill>
                <a:latin typeface="Arial" panose="020B0604020202020204" pitchFamily="34" charset="0"/>
                <a:ea typeface="+mn-ea"/>
                <a:cs typeface="+mn-cs"/>
              </a:defRPr>
            </a:lvl3pPr>
            <a:lvl4pPr marL="863437" indent="-177767"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1028506" indent="-165070" algn="l" defTabSz="914225" rtl="0" eaLnBrk="1" latinLnBrk="0" hangingPunct="1">
              <a:lnSpc>
                <a:spcPct val="90000"/>
              </a:lnSpc>
              <a:spcBef>
                <a:spcPts val="500"/>
              </a:spcBef>
              <a:buFont typeface="Arial" panose="020B0604020202020204" pitchFamily="34" charset="0"/>
              <a:buChar char="•"/>
              <a:tabLst/>
              <a:defRPr sz="1800" kern="1200">
                <a:solidFill>
                  <a:schemeClr val="tx1"/>
                </a:solidFill>
                <a:latin typeface="Arial" panose="020B0604020202020204" pitchFamily="34" charset="0"/>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418">
              <a:spcBef>
                <a:spcPts val="1224"/>
              </a:spcBef>
              <a:buClr>
                <a:prstClr val="black"/>
              </a:buClr>
              <a:buNone/>
            </a:pPr>
            <a:r>
              <a:rPr lang="en-US" sz="2040" dirty="0">
                <a:solidFill>
                  <a:prstClr val="white"/>
                </a:solidFill>
                <a:latin typeface="Segoe UI" panose="020B0502040204020203" pitchFamily="34" charset="0"/>
                <a:cs typeface="Segoe UI" panose="020B0502040204020203" pitchFamily="34" charset="0"/>
              </a:rPr>
              <a:t>Local &amp; Azure simulators</a:t>
            </a:r>
          </a:p>
        </p:txBody>
      </p:sp>
      <p:pic>
        <p:nvPicPr>
          <p:cNvPr id="88" name="Slide Zoom 87">
            <a:hlinkClick r:id="" action="ppaction://noaction"/>
            <a:extLst>
              <a:ext uri="{FF2B5EF4-FFF2-40B4-BE49-F238E27FC236}">
                <a16:creationId xmlns:a16="http://schemas.microsoft.com/office/drawing/2014/main" id="{47865F13-729F-428E-83B4-C6F4C40A63C6}"/>
              </a:ext>
            </a:extLst>
          </p:cNvPr>
          <p:cNvPicPr>
            <a:picLocks noGrp="1" noRot="1" noChangeAspect="1" noMove="1" noResize="1" noEditPoints="1" noAdjustHandles="1" noChangeArrowheads="1" noChangeShapeType="1"/>
          </p:cNvPicPr>
          <p:nvPr/>
        </p:nvPicPr>
        <p:blipFill>
          <a:blip r:embed="rId3" cstate="email">
            <a:extLst>
              <a:ext uri="{28A0092B-C50C-407E-A947-70E740481C1C}">
                <a14:useLocalDpi xmlns:a14="http://schemas.microsoft.com/office/drawing/2010/main"/>
              </a:ext>
            </a:extLst>
          </a:blip>
          <a:stretch>
            <a:fillRect/>
          </a:stretch>
        </p:blipFill>
        <p:spPr>
          <a:xfrm>
            <a:off x="8137635" y="840352"/>
            <a:ext cx="1132420" cy="1035355"/>
          </a:xfrm>
          <a:prstGeom prst="rect">
            <a:avLst/>
          </a:prstGeom>
          <a:ln w="3175">
            <a:noFill/>
          </a:ln>
        </p:spPr>
      </p:pic>
      <p:pic>
        <p:nvPicPr>
          <p:cNvPr id="5" name="Slide Zoom 4">
            <a:hlinkClick r:id="" action="ppaction://noaction"/>
            <a:extLst>
              <a:ext uri="{FF2B5EF4-FFF2-40B4-BE49-F238E27FC236}">
                <a16:creationId xmlns:a16="http://schemas.microsoft.com/office/drawing/2014/main" id="{2EE4A7DB-3B8D-48EB-AFD1-8216961C44CF}"/>
              </a:ext>
            </a:extLst>
          </p:cNvPr>
          <p:cNvPicPr>
            <a:picLocks noGrp="1" noRot="1" noChangeAspect="1" noMove="1" noResize="1" noEditPoints="1" noAdjustHandles="1" noChangeArrowheads="1" noChangeShapeType="1"/>
          </p:cNvPicPr>
          <p:nvPr/>
        </p:nvPicPr>
        <p:blipFill>
          <a:blip r:embed="rId4" cstate="email">
            <a:extLst>
              <a:ext uri="{28A0092B-C50C-407E-A947-70E740481C1C}">
                <a14:useLocalDpi xmlns:a14="http://schemas.microsoft.com/office/drawing/2010/main"/>
              </a:ext>
            </a:extLst>
          </a:blip>
          <a:stretch>
            <a:fillRect/>
          </a:stretch>
        </p:blipFill>
        <p:spPr>
          <a:xfrm>
            <a:off x="7168346" y="2871288"/>
            <a:ext cx="3108678" cy="904574"/>
          </a:xfrm>
          <a:prstGeom prst="rect">
            <a:avLst/>
          </a:prstGeom>
          <a:ln w="3175">
            <a:noFill/>
          </a:ln>
        </p:spPr>
      </p:pic>
      <p:pic>
        <p:nvPicPr>
          <p:cNvPr id="17" name="Slide Zoom 16">
            <a:hlinkClick r:id="" action="ppaction://noaction"/>
            <a:extLst>
              <a:ext uri="{FF2B5EF4-FFF2-40B4-BE49-F238E27FC236}">
                <a16:creationId xmlns:a16="http://schemas.microsoft.com/office/drawing/2014/main" id="{8B6E9E7E-7FC8-4ED3-81CA-437945296083}"/>
              </a:ext>
            </a:extLst>
          </p:cNvPr>
          <p:cNvPicPr>
            <a:picLocks noGrp="1" noRot="1" noChangeAspect="1" noMove="1" noResize="1" noEditPoints="1" noAdjustHandles="1" noChangeArrowheads="1" noChangeShapeType="1"/>
          </p:cNvPicPr>
          <p:nvPr/>
        </p:nvPicPr>
        <p:blipFill>
          <a:blip r:embed="rId5" cstate="email">
            <a:extLst>
              <a:ext uri="{28A0092B-C50C-407E-A947-70E740481C1C}">
                <a14:useLocalDpi xmlns:a14="http://schemas.microsoft.com/office/drawing/2010/main"/>
              </a:ext>
            </a:extLst>
          </a:blip>
          <a:stretch>
            <a:fillRect/>
          </a:stretch>
        </p:blipFill>
        <p:spPr>
          <a:xfrm>
            <a:off x="7954397" y="4410820"/>
            <a:ext cx="1498897" cy="1498897"/>
          </a:xfrm>
          <a:prstGeom prst="rect">
            <a:avLst/>
          </a:prstGeom>
          <a:ln w="3175">
            <a:noFill/>
          </a:ln>
        </p:spPr>
      </p:pic>
    </p:spTree>
    <p:extLst>
      <p:ext uri="{BB962C8B-B14F-4D97-AF65-F5344CB8AC3E}">
        <p14:creationId xmlns:p14="http://schemas.microsoft.com/office/powerpoint/2010/main" val="3422155794"/>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9A64E1E-0C31-49CE-8A3C-96B5052A9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67" y="994"/>
            <a:ext cx="3106804" cy="6992541"/>
          </a:xfrm>
          <a:prstGeom prst="rect">
            <a:avLst/>
          </a:prstGeom>
        </p:spPr>
      </p:pic>
      <p:pic>
        <p:nvPicPr>
          <p:cNvPr id="21" name="Picture 20">
            <a:extLst>
              <a:ext uri="{FF2B5EF4-FFF2-40B4-BE49-F238E27FC236}">
                <a16:creationId xmlns:a16="http://schemas.microsoft.com/office/drawing/2014/main" id="{68130D1B-320F-4118-BC82-C5BE425EC0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18479" y="992"/>
            <a:ext cx="3106444" cy="6992540"/>
          </a:xfrm>
          <a:prstGeom prst="rect">
            <a:avLst/>
          </a:prstGeom>
        </p:spPr>
      </p:pic>
      <p:pic>
        <p:nvPicPr>
          <p:cNvPr id="19" name="Picture 18">
            <a:extLst>
              <a:ext uri="{FF2B5EF4-FFF2-40B4-BE49-F238E27FC236}">
                <a16:creationId xmlns:a16="http://schemas.microsoft.com/office/drawing/2014/main" id="{0CB4C3D6-A139-4C3B-8148-7991E63AEA9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324686" y="992"/>
            <a:ext cx="3104673" cy="6993176"/>
          </a:xfrm>
          <a:prstGeom prst="rect">
            <a:avLst/>
          </a:prstGeom>
        </p:spPr>
      </p:pic>
      <p:pic>
        <p:nvPicPr>
          <p:cNvPr id="20" name="Picture 19">
            <a:extLst>
              <a:ext uri="{FF2B5EF4-FFF2-40B4-BE49-F238E27FC236}">
                <a16:creationId xmlns:a16="http://schemas.microsoft.com/office/drawing/2014/main" id="{3543096F-73DA-43F4-AA94-2FCD0A4E794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08333" y="992"/>
            <a:ext cx="3110384" cy="6992540"/>
          </a:xfrm>
          <a:prstGeom prst="rect">
            <a:avLst/>
          </a:prstGeom>
        </p:spPr>
      </p:pic>
      <p:sp>
        <p:nvSpPr>
          <p:cNvPr id="14" name="Rectangle 13">
            <a:extLst>
              <a:ext uri="{FF2B5EF4-FFF2-40B4-BE49-F238E27FC236}">
                <a16:creationId xmlns:a16="http://schemas.microsoft.com/office/drawing/2014/main" id="{621A2958-47D3-4D9D-A7CE-8F30964655F8}"/>
              </a:ext>
            </a:extLst>
          </p:cNvPr>
          <p:cNvSpPr/>
          <p:nvPr/>
        </p:nvSpPr>
        <p:spPr bwMode="auto">
          <a:xfrm>
            <a:off x="1765" y="994"/>
            <a:ext cx="12427593" cy="699254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 name="Title 1">
            <a:extLst>
              <a:ext uri="{FF2B5EF4-FFF2-40B4-BE49-F238E27FC236}">
                <a16:creationId xmlns:a16="http://schemas.microsoft.com/office/drawing/2014/main" id="{86311E81-80E0-4414-A26C-4E710DA64510}"/>
              </a:ext>
            </a:extLst>
          </p:cNvPr>
          <p:cNvSpPr txBox="1">
            <a:spLocks/>
          </p:cNvSpPr>
          <p:nvPr/>
        </p:nvSpPr>
        <p:spPr>
          <a:xfrm>
            <a:off x="1762" y="2614024"/>
            <a:ext cx="3108237" cy="1675924"/>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Nitrogen </a:t>
            </a:r>
          </a:p>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fixation</a:t>
            </a:r>
          </a:p>
        </p:txBody>
      </p:sp>
      <p:sp>
        <p:nvSpPr>
          <p:cNvPr id="4" name="Title 1">
            <a:extLst>
              <a:ext uri="{FF2B5EF4-FFF2-40B4-BE49-F238E27FC236}">
                <a16:creationId xmlns:a16="http://schemas.microsoft.com/office/drawing/2014/main" id="{072E6468-D4AF-474A-BC83-637EB08DCD91}"/>
              </a:ext>
            </a:extLst>
          </p:cNvPr>
          <p:cNvSpPr txBox="1">
            <a:spLocks/>
          </p:cNvSpPr>
          <p:nvPr/>
        </p:nvSpPr>
        <p:spPr>
          <a:xfrm>
            <a:off x="3109998" y="2614024"/>
            <a:ext cx="3108237" cy="1675924"/>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Carbon </a:t>
            </a:r>
          </a:p>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capture</a:t>
            </a:r>
          </a:p>
        </p:txBody>
      </p:sp>
      <p:sp>
        <p:nvSpPr>
          <p:cNvPr id="5" name="Title 1">
            <a:extLst>
              <a:ext uri="{FF2B5EF4-FFF2-40B4-BE49-F238E27FC236}">
                <a16:creationId xmlns:a16="http://schemas.microsoft.com/office/drawing/2014/main" id="{1A4AC20D-BF7A-4771-B20D-B9AAD9A106B0}"/>
              </a:ext>
            </a:extLst>
          </p:cNvPr>
          <p:cNvSpPr txBox="1">
            <a:spLocks/>
          </p:cNvSpPr>
          <p:nvPr/>
        </p:nvSpPr>
        <p:spPr>
          <a:xfrm>
            <a:off x="6218235" y="2614024"/>
            <a:ext cx="3108237" cy="1675924"/>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Materials </a:t>
            </a:r>
          </a:p>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science</a:t>
            </a:r>
          </a:p>
        </p:txBody>
      </p:sp>
      <p:sp>
        <p:nvSpPr>
          <p:cNvPr id="6" name="Title 1">
            <a:extLst>
              <a:ext uri="{FF2B5EF4-FFF2-40B4-BE49-F238E27FC236}">
                <a16:creationId xmlns:a16="http://schemas.microsoft.com/office/drawing/2014/main" id="{F2762216-30E5-4DD3-81AD-D271F8F2E80F}"/>
              </a:ext>
            </a:extLst>
          </p:cNvPr>
          <p:cNvSpPr txBox="1">
            <a:spLocks/>
          </p:cNvSpPr>
          <p:nvPr/>
        </p:nvSpPr>
        <p:spPr>
          <a:xfrm>
            <a:off x="9326471" y="2614024"/>
            <a:ext cx="3108237" cy="1675924"/>
          </a:xfrm>
          <a:prstGeom prst="rect">
            <a:avLst/>
          </a:prstGeom>
        </p:spPr>
        <p:txBody>
          <a:bodyPr anchor="ct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fontAlgn="base">
              <a:lnSpc>
                <a:spcPts val="3672"/>
              </a:lnSpc>
              <a:spcAft>
                <a:spcPct val="0"/>
              </a:spcAft>
              <a:defRPr/>
            </a:pPr>
            <a:r>
              <a:rPr lang="en-US" sz="3468" spc="-61" dirty="0">
                <a:gradFill>
                  <a:gsLst>
                    <a:gs pos="2917">
                      <a:srgbClr val="FFFFFF"/>
                    </a:gs>
                    <a:gs pos="30000">
                      <a:srgbClr val="FFFFFF"/>
                    </a:gs>
                  </a:gsLst>
                  <a:lin ang="5400000" scaled="0"/>
                </a:gradFill>
                <a:latin typeface="Segoe UI Light"/>
              </a:rPr>
              <a:t>Machine </a:t>
            </a:r>
            <a:br>
              <a:rPr lang="en-US" sz="3468" spc="-61" dirty="0">
                <a:gradFill>
                  <a:gsLst>
                    <a:gs pos="2917">
                      <a:srgbClr val="FFFFFF"/>
                    </a:gs>
                    <a:gs pos="30000">
                      <a:srgbClr val="FFFFFF"/>
                    </a:gs>
                  </a:gsLst>
                  <a:lin ang="5400000" scaled="0"/>
                </a:gradFill>
                <a:latin typeface="Segoe UI Light"/>
              </a:rPr>
            </a:br>
            <a:r>
              <a:rPr lang="en-US" sz="3468" spc="-61" dirty="0">
                <a:gradFill>
                  <a:gsLst>
                    <a:gs pos="2917">
                      <a:srgbClr val="FFFFFF"/>
                    </a:gs>
                    <a:gs pos="30000">
                      <a:srgbClr val="FFFFFF"/>
                    </a:gs>
                  </a:gsLst>
                  <a:lin ang="5400000" scaled="0"/>
                </a:gradFill>
                <a:latin typeface="Segoe UI Light"/>
              </a:rPr>
              <a:t>learning</a:t>
            </a:r>
          </a:p>
        </p:txBody>
      </p:sp>
    </p:spTree>
    <p:extLst>
      <p:ext uri="{BB962C8B-B14F-4D97-AF65-F5344CB8AC3E}">
        <p14:creationId xmlns:p14="http://schemas.microsoft.com/office/powerpoint/2010/main" val="1842541709"/>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2163" y="0"/>
            <a:ext cx="13753292" cy="7078662"/>
          </a:xfrm>
          <a:prstGeom prst="rect">
            <a:avLst/>
          </a:prstGeom>
        </p:spPr>
      </p:pic>
    </p:spTree>
    <p:extLst>
      <p:ext uri="{BB962C8B-B14F-4D97-AF65-F5344CB8AC3E}">
        <p14:creationId xmlns:p14="http://schemas.microsoft.com/office/powerpoint/2010/main" val="24907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5" name="Rectangle 4">
            <a:extLst>
              <a:ext uri="{FF2B5EF4-FFF2-40B4-BE49-F238E27FC236}">
                <a16:creationId xmlns:a16="http://schemas.microsoft.com/office/drawing/2014/main" id="{DCBB8949-9C7A-47E0-ADB0-CF5F198E9F8D}"/>
              </a:ext>
            </a:extLst>
          </p:cNvPr>
          <p:cNvSpPr/>
          <p:nvPr/>
        </p:nvSpPr>
        <p:spPr bwMode="auto">
          <a:xfrm>
            <a:off x="-44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74701" y="2125663"/>
            <a:ext cx="11658535" cy="1828800"/>
          </a:xfrm>
        </p:spPr>
        <p:txBody>
          <a:bodyPr/>
          <a:lstStyle/>
          <a:p>
            <a:r>
              <a:rPr lang="en-US" dirty="0">
                <a:solidFill>
                  <a:schemeClr val="tx1"/>
                </a:solidFill>
              </a:rPr>
              <a:t>Azure:</a:t>
            </a:r>
          </a:p>
        </p:txBody>
      </p:sp>
      <p:sp>
        <p:nvSpPr>
          <p:cNvPr id="3" name="Text Placeholder 2"/>
          <p:cNvSpPr>
            <a:spLocks noGrp="1"/>
          </p:cNvSpPr>
          <p:nvPr>
            <p:ph type="body" sz="quarter" idx="14"/>
          </p:nvPr>
        </p:nvSpPr>
        <p:spPr>
          <a:xfrm>
            <a:off x="273049" y="2963862"/>
            <a:ext cx="8916987" cy="1828800"/>
          </a:xfrm>
        </p:spPr>
        <p:txBody>
          <a:bodyPr/>
          <a:lstStyle/>
          <a:p>
            <a:r>
              <a:rPr lang="en-US" dirty="0"/>
              <a:t>A new world of possibility waiting for you</a:t>
            </a:r>
          </a:p>
        </p:txBody>
      </p:sp>
      <p:grpSp>
        <p:nvGrpSpPr>
          <p:cNvPr id="6" name="Group 5"/>
          <p:cNvGrpSpPr>
            <a:grpSpLocks noChangeAspect="1"/>
          </p:cNvGrpSpPr>
          <p:nvPr/>
        </p:nvGrpSpPr>
        <p:grpSpPr bwMode="black">
          <a:xfrm>
            <a:off x="468308" y="479425"/>
            <a:ext cx="1448129" cy="310896"/>
            <a:chOff x="457200" y="1643393"/>
            <a:chExt cx="4492753" cy="964540"/>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991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38672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0078D7"/>
        </a:solidFill>
        <a:effectLst/>
      </p:bgPr>
    </p:bg>
    <p:spTree>
      <p:nvGrpSpPr>
        <p:cNvPr id="1" name=""/>
        <p:cNvGrpSpPr/>
        <p:nvPr/>
      </p:nvGrpSpPr>
      <p:grpSpPr>
        <a:xfrm>
          <a:off x="0" y="0"/>
          <a:ext cx="0" cy="0"/>
          <a:chOff x="0" y="0"/>
          <a:chExt cx="0" cy="0"/>
        </a:xfrm>
      </p:grpSpPr>
      <p:pic>
        <p:nvPicPr>
          <p:cNvPr id="3" name="Picture 2" descr="MSFT_Imagine_BG.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436475" cy="7007428"/>
          </a:xfrm>
          <a:prstGeom prst="rect">
            <a:avLst/>
          </a:prstGeom>
        </p:spPr>
      </p:pic>
    </p:spTree>
    <p:extLst>
      <p:ext uri="{BB962C8B-B14F-4D97-AF65-F5344CB8AC3E}">
        <p14:creationId xmlns:p14="http://schemas.microsoft.com/office/powerpoint/2010/main" val="22771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531797" y="2278062"/>
            <a:ext cx="11325240"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571500" marR="0" lvl="0" indent="-571500" algn="l" defTabSz="466298" rtl="0" eaLnBrk="1" fontAlgn="auto" latinLnBrk="0" hangingPunct="1">
              <a:spcBef>
                <a:spcPct val="0"/>
              </a:spcBef>
              <a:spcAft>
                <a:spcPts val="0"/>
              </a:spcAft>
              <a:buClrTx/>
              <a:buSzTx/>
              <a:buFont typeface="Arial"/>
              <a:buChar char="•"/>
              <a:tabLst/>
              <a:defRPr/>
            </a:pPr>
            <a:r>
              <a:rPr kumimoji="0" lang="en-US" sz="3600" b="0" i="0" u="none" strike="noStrike" kern="1200" cap="none" spc="0" normalizeH="0" baseline="0" noProof="0" dirty="0">
                <a:ln>
                  <a:noFill/>
                </a:ln>
                <a:solidFill>
                  <a:srgbClr val="FFFFFF"/>
                </a:solidFill>
                <a:effectLst/>
                <a:uLnTx/>
                <a:uFillTx/>
                <a:ea typeface="Segoe UI Semibold" charset="0"/>
                <a:cs typeface="Segoe UI Semilight" panose="020B0402040204020203" pitchFamily="34" charset="0"/>
                <a:sym typeface="Arial"/>
                <a:rtl val="0"/>
              </a:rPr>
              <a:t>Big data</a:t>
            </a:r>
            <a:endParaRPr lang="en-US" sz="3600" dirty="0">
              <a:solidFill>
                <a:srgbClr val="FFFFFF"/>
              </a:solidFill>
              <a:ea typeface="Segoe UI Semibold" charset="0"/>
              <a:cs typeface="Segoe UI Semilight" panose="020B0402040204020203" pitchFamily="34" charset="0"/>
              <a:sym typeface="Arial"/>
              <a:rtl val="0"/>
            </a:endParaRPr>
          </a:p>
          <a:p>
            <a:pPr marL="571500" lvl="0" indent="-571500" algn="l" defTabSz="466298">
              <a:buFont typeface="Arial"/>
              <a:buChar char="•"/>
              <a:defRPr/>
            </a:pPr>
            <a:r>
              <a:rPr lang="en-US" sz="3600" dirty="0">
                <a:solidFill>
                  <a:srgbClr val="FFFFFF"/>
                </a:solidFill>
                <a:ea typeface="Segoe UI Semibold" charset="0"/>
                <a:cs typeface="Segoe UI Semilight" panose="020B0402040204020203" pitchFamily="34" charset="0"/>
                <a:sym typeface="Arial"/>
                <a:rtl val="0"/>
              </a:rPr>
              <a:t>AI</a:t>
            </a:r>
          </a:p>
          <a:p>
            <a:pPr marL="571500" lvl="0" indent="-571500" algn="l" defTabSz="466298">
              <a:buFont typeface="Arial"/>
              <a:buChar char="•"/>
              <a:defRPr/>
            </a:pPr>
            <a:r>
              <a:rPr lang="en-US" sz="3600" dirty="0">
                <a:solidFill>
                  <a:srgbClr val="FFFFFF"/>
                </a:solidFill>
                <a:ea typeface="Segoe UI Semibold" charset="0"/>
                <a:cs typeface="Segoe UI Semilight" panose="020B0402040204020203" pitchFamily="34" charset="0"/>
                <a:sym typeface="Arial"/>
                <a:rtl val="0"/>
              </a:rPr>
              <a:t>Machine learning</a:t>
            </a:r>
          </a:p>
          <a:p>
            <a:pPr lvl="0" algn="l" defTabSz="466298">
              <a:defRPr/>
            </a:pPr>
            <a:endParaRPr lang="en-US" sz="3600" u="sng" dirty="0">
              <a:solidFill>
                <a:srgbClr val="FFFFFF"/>
              </a:solidFill>
              <a:ea typeface="Segoe UI Semibold" charset="0"/>
              <a:cs typeface="Segoe UI"/>
              <a:sym typeface="Arial"/>
              <a:rtl val="0"/>
            </a:endParaRPr>
          </a:p>
          <a:p>
            <a:pPr lvl="0" algn="l" defTabSz="466298">
              <a:lnSpc>
                <a:spcPct val="150000"/>
              </a:lnSpc>
              <a:defRPr/>
            </a:pPr>
            <a:r>
              <a:rPr lang="en-US" sz="3600" u="sng" dirty="0">
                <a:solidFill>
                  <a:srgbClr val="FFC000"/>
                </a:solidFill>
                <a:ea typeface="Segoe UI Semibold" charset="0"/>
                <a:cs typeface="Segoe UI"/>
                <a:sym typeface="Arial"/>
                <a:rtl val="0"/>
              </a:rPr>
              <a:t>aka.ms/</a:t>
            </a:r>
            <a:r>
              <a:rPr lang="en-US" sz="3600" u="sng" dirty="0" err="1">
                <a:solidFill>
                  <a:srgbClr val="FFC000"/>
                </a:solidFill>
                <a:ea typeface="Segoe UI Semibold" charset="0"/>
                <a:cs typeface="Segoe UI"/>
                <a:sym typeface="Arial"/>
                <a:rtl val="0"/>
              </a:rPr>
              <a:t>AzureUniversityTour</a:t>
            </a:r>
            <a:r>
              <a:rPr lang="en-US" sz="3600" dirty="0">
                <a:solidFill>
                  <a:srgbClr val="FFC000"/>
                </a:solidFill>
                <a:ea typeface="Segoe UI Semibold" charset="0"/>
                <a:cs typeface="Segoe UI"/>
                <a:sym typeface="Arial"/>
                <a:rtl val="0"/>
              </a:rPr>
              <a:t> </a:t>
            </a:r>
            <a:r>
              <a:rPr lang="en-US" sz="3600" dirty="0">
                <a:solidFill>
                  <a:schemeClr val="bg1"/>
                </a:solidFill>
                <a:ea typeface="Segoe UI Semibold" charset="0"/>
                <a:cs typeface="Segoe UI"/>
                <a:sym typeface="Arial"/>
                <a:rtl val="0"/>
              </a:rPr>
              <a:t>(link to labs)</a:t>
            </a:r>
            <a:br>
              <a:rPr lang="en-US" sz="3600" u="sng" dirty="0">
                <a:solidFill>
                  <a:srgbClr val="FFC000"/>
                </a:solidFill>
                <a:ea typeface="Segoe UI Semibold" charset="0"/>
                <a:cs typeface="Segoe UI"/>
                <a:sym typeface="Arial"/>
                <a:rtl val="0"/>
              </a:rPr>
            </a:br>
            <a:r>
              <a:rPr lang="en-US" sz="3600" u="sng" dirty="0">
                <a:solidFill>
                  <a:srgbClr val="FFC000"/>
                </a:solidFill>
                <a:cs typeface="Segoe UI Light"/>
              </a:rPr>
              <a:t>aka.ms/</a:t>
            </a:r>
            <a:r>
              <a:rPr lang="en-US" sz="3600" u="sng">
                <a:solidFill>
                  <a:srgbClr val="FFC000"/>
                </a:solidFill>
                <a:cs typeface="Segoe UI Light"/>
              </a:rPr>
              <a:t>azure4students</a:t>
            </a:r>
            <a:r>
              <a:rPr lang="en-US" sz="3600">
                <a:solidFill>
                  <a:srgbClr val="FFC000"/>
                </a:solidFill>
                <a:cs typeface="Segoe UI Light"/>
              </a:rPr>
              <a:t> </a:t>
            </a:r>
            <a:r>
              <a:rPr lang="en-US" sz="3600">
                <a:solidFill>
                  <a:schemeClr val="bg1"/>
                </a:solidFill>
                <a:cs typeface="Segoe UI Light"/>
              </a:rPr>
              <a:t>(need Azure?)</a:t>
            </a:r>
            <a:endParaRPr lang="en-US" sz="38800" u="sng" dirty="0">
              <a:solidFill>
                <a:schemeClr val="bg1"/>
              </a:solidFill>
              <a:cs typeface="Segoe UI Light"/>
            </a:endParaRPr>
          </a:p>
        </p:txBody>
      </p:sp>
      <p:grpSp>
        <p:nvGrpSpPr>
          <p:cNvPr id="3" name="Group 2"/>
          <p:cNvGrpSpPr/>
          <p:nvPr/>
        </p:nvGrpSpPr>
        <p:grpSpPr>
          <a:xfrm>
            <a:off x="7818437" y="1820862"/>
            <a:ext cx="3565355" cy="2811177"/>
            <a:chOff x="1112837" y="3268662"/>
            <a:chExt cx="3241232" cy="2555615"/>
          </a:xfrm>
        </p:grpSpPr>
        <p:pic>
          <p:nvPicPr>
            <p:cNvPr id="16" name="Picture 15"/>
            <p:cNvPicPr>
              <a:picLocks noChangeAspect="1"/>
            </p:cNvPicPr>
            <p:nvPr/>
          </p:nvPicPr>
          <p:blipFill>
            <a:blip r:embed="rId3"/>
            <a:stretch>
              <a:fillRect/>
            </a:stretch>
          </p:blipFill>
          <p:spPr>
            <a:xfrm>
              <a:off x="3821796" y="3268662"/>
              <a:ext cx="532273" cy="1447784"/>
            </a:xfrm>
            <a:prstGeom prst="rect">
              <a:avLst/>
            </a:prstGeom>
          </p:spPr>
        </p:pic>
        <p:pic>
          <p:nvPicPr>
            <p:cNvPr id="17" name="Picture 16"/>
            <p:cNvPicPr>
              <a:picLocks noChangeAspect="1"/>
            </p:cNvPicPr>
            <p:nvPr/>
          </p:nvPicPr>
          <p:blipFill>
            <a:blip r:embed="rId4"/>
            <a:stretch>
              <a:fillRect/>
            </a:stretch>
          </p:blipFill>
          <p:spPr>
            <a:xfrm>
              <a:off x="3188463" y="3291554"/>
              <a:ext cx="502903" cy="1424892"/>
            </a:xfrm>
            <a:prstGeom prst="rect">
              <a:avLst/>
            </a:prstGeom>
          </p:spPr>
        </p:pic>
        <p:pic>
          <p:nvPicPr>
            <p:cNvPr id="18" name="Picture 17"/>
            <p:cNvPicPr>
              <a:picLocks noChangeAspect="1"/>
            </p:cNvPicPr>
            <p:nvPr/>
          </p:nvPicPr>
          <p:blipFill>
            <a:blip r:embed="rId5"/>
            <a:stretch>
              <a:fillRect/>
            </a:stretch>
          </p:blipFill>
          <p:spPr>
            <a:xfrm>
              <a:off x="2560637" y="3291554"/>
              <a:ext cx="497397" cy="1409292"/>
            </a:xfrm>
            <a:prstGeom prst="rect">
              <a:avLst/>
            </a:prstGeom>
          </p:spPr>
        </p:pic>
        <p:pic>
          <p:nvPicPr>
            <p:cNvPr id="19" name="Picture 18"/>
            <p:cNvPicPr>
              <a:picLocks noChangeAspect="1"/>
            </p:cNvPicPr>
            <p:nvPr/>
          </p:nvPicPr>
          <p:blipFill>
            <a:blip r:embed="rId6"/>
            <a:stretch>
              <a:fillRect/>
            </a:stretch>
          </p:blipFill>
          <p:spPr>
            <a:xfrm>
              <a:off x="1112837" y="3344846"/>
              <a:ext cx="1371600" cy="2479431"/>
            </a:xfrm>
            <a:prstGeom prst="rect">
              <a:avLst/>
            </a:prstGeom>
          </p:spPr>
        </p:pic>
      </p:grpSp>
      <p:sp>
        <p:nvSpPr>
          <p:cNvPr id="9"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defTabSz="914224">
              <a:lnSpc>
                <a:spcPct val="100000"/>
              </a:lnSpc>
              <a:spcAft>
                <a:spcPts val="600"/>
              </a:spcAft>
              <a:defRPr/>
            </a:pPr>
            <a:r>
              <a:rPr lang="en-US" sz="4800" dirty="0">
                <a:solidFill>
                  <a:schemeClr val="bg1"/>
                </a:solidFill>
              </a:rPr>
              <a:t>Take your pick of today’s hands-on </a:t>
            </a:r>
            <a:br>
              <a:rPr lang="en-US" sz="4800" dirty="0">
                <a:solidFill>
                  <a:schemeClr val="bg1"/>
                </a:solidFill>
              </a:rPr>
            </a:br>
            <a:r>
              <a:rPr lang="en-US" sz="4800" dirty="0">
                <a:solidFill>
                  <a:schemeClr val="bg1"/>
                </a:solidFill>
              </a:rPr>
              <a:t>lab challenges:</a:t>
            </a:r>
          </a:p>
        </p:txBody>
      </p:sp>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Endnotes</a:t>
            </a:r>
          </a:p>
        </p:txBody>
      </p:sp>
      <p:sp>
        <p:nvSpPr>
          <p:cNvPr id="3" name="Content Placeholder 2"/>
          <p:cNvSpPr>
            <a:spLocks noGrp="1"/>
          </p:cNvSpPr>
          <p:nvPr>
            <p:ph idx="1"/>
          </p:nvPr>
        </p:nvSpPr>
        <p:spPr/>
        <p:txBody>
          <a:bodyPr/>
          <a:lstStyle/>
          <a:p>
            <a:pPr marL="120650" indent="-120650">
              <a:buNone/>
            </a:pPr>
            <a:r>
              <a:rPr lang="en-US" sz="1400" baseline="30000" dirty="0"/>
              <a:t>1	</a:t>
            </a:r>
            <a:r>
              <a:rPr lang="en-US" sz="1400" dirty="0"/>
              <a:t>LinkedIn. “LinkedIn Data Reveals the Most Promising Jobs and In-Demand Skills of 2018.” January 2018. </a:t>
            </a:r>
            <a:r>
              <a:rPr lang="en-US" sz="1400" u="sng" dirty="0">
                <a:hlinkClick r:id="rId3"/>
              </a:rPr>
              <a:t>https://blog.linkedin.com/2018/january/11/linkedin-data-reveals-the-most-promising-jobs-and-in-demand-skills-2018</a:t>
            </a:r>
            <a:r>
              <a:rPr lang="en-US" sz="1400" dirty="0"/>
              <a:t>.</a:t>
            </a:r>
          </a:p>
          <a:p>
            <a:pPr marL="120650" indent="-120650">
              <a:buNone/>
            </a:pPr>
            <a:r>
              <a:rPr lang="en-US" sz="1400" baseline="30000" dirty="0"/>
              <a:t>2</a:t>
            </a:r>
            <a:r>
              <a:rPr lang="en-US" sz="1400" dirty="0"/>
              <a:t>	Glassdoor. “Data Scientist Salaries.” March 2018. </a:t>
            </a:r>
            <a:r>
              <a:rPr lang="en-US" sz="1400" dirty="0">
                <a:hlinkClick r:id="rId4"/>
              </a:rPr>
              <a:t>www.glassdoor.com/Salaries/data-scientist-salary-SRCH_KO0,14.htm</a:t>
            </a:r>
            <a:r>
              <a:rPr lang="en-US" sz="1400" dirty="0"/>
              <a:t>.</a:t>
            </a:r>
          </a:p>
          <a:p>
            <a:pPr marL="120650" indent="-120650">
              <a:buNone/>
            </a:pPr>
            <a:r>
              <a:rPr lang="en-US" sz="1400" baseline="30000" dirty="0"/>
              <a:t>3</a:t>
            </a:r>
            <a:r>
              <a:rPr lang="en-US" sz="1400" dirty="0"/>
              <a:t>	Paysa. “Artificial Intelligence Engineer Salaries.” </a:t>
            </a:r>
            <a:r>
              <a:rPr lang="en-US" sz="1400" dirty="0">
                <a:hlinkClick r:id="rId5"/>
              </a:rPr>
              <a:t>www.paysa.com/salaries/artificial-intelligence-engineer--t</a:t>
            </a:r>
            <a:r>
              <a:rPr lang="en-US" sz="1400" dirty="0"/>
              <a:t>.</a:t>
            </a:r>
          </a:p>
          <a:p>
            <a:pPr marL="120650" indent="-120650">
              <a:buNone/>
            </a:pPr>
            <a:r>
              <a:rPr lang="en-US" sz="1400" baseline="30000" dirty="0"/>
              <a:t>4</a:t>
            </a:r>
            <a:r>
              <a:rPr lang="en-US" sz="1400" dirty="0"/>
              <a:t>	ZDNet. “Microsoft says 40 percent of all VMs now are running Linux.” October 2017. </a:t>
            </a:r>
            <a:br>
              <a:rPr lang="en-US" sz="1400" dirty="0"/>
            </a:br>
            <a:r>
              <a:rPr lang="en-US" sz="1400" dirty="0">
                <a:hlinkClick r:id="rId6"/>
              </a:rPr>
              <a:t>www.zdnet.com/article/microsoft-says-40-percent-of-all-vms-in-azure-now-are-running-linux/</a:t>
            </a:r>
            <a:r>
              <a:rPr lang="en-US" sz="1400" dirty="0"/>
              <a:t>.</a:t>
            </a:r>
          </a:p>
          <a:p>
            <a:pPr marL="120650" indent="-120650">
              <a:buNone/>
            </a:pPr>
            <a:r>
              <a:rPr lang="en-US" sz="1400" baseline="30000" dirty="0"/>
              <a:t>5</a:t>
            </a:r>
            <a:r>
              <a:rPr lang="en-US" sz="1400" dirty="0"/>
              <a:t>	Microsoft. “Confidence in the trusted cloud.” </a:t>
            </a:r>
            <a:r>
              <a:rPr lang="en-US" sz="1400" dirty="0">
                <a:hlinkClick r:id="rId7"/>
              </a:rPr>
              <a:t>https://azure.microsoft.com/en-us/overview/trusted-cloud/</a:t>
            </a:r>
            <a:r>
              <a:rPr lang="en-US" sz="1400" dirty="0"/>
              <a:t>.</a:t>
            </a:r>
          </a:p>
          <a:p>
            <a:pPr marL="120650" indent="-120650">
              <a:buNone/>
            </a:pPr>
            <a:r>
              <a:rPr lang="en-US" sz="1400" baseline="30000" dirty="0"/>
              <a:t>6</a:t>
            </a:r>
            <a:r>
              <a:rPr lang="en-US" sz="1400" dirty="0"/>
              <a:t>	Microsoft. “Introducing Azure Availability Zones for resiliency and high availability.” September 2017. </a:t>
            </a:r>
            <a:br>
              <a:rPr lang="en-US" sz="1400" dirty="0"/>
            </a:br>
            <a:r>
              <a:rPr lang="en-US" sz="1400" dirty="0">
                <a:hlinkClick r:id="rId8"/>
              </a:rPr>
              <a:t>https://azure.microsoft.com/en-us/blog/introducing-azure-availability-zones-for-resiliency-and-high-availability/</a:t>
            </a:r>
            <a:r>
              <a:rPr lang="en-US" sz="1400" dirty="0"/>
              <a:t>.</a:t>
            </a:r>
          </a:p>
          <a:p>
            <a:pPr marL="120650" indent="-120650">
              <a:buNone/>
            </a:pPr>
            <a:r>
              <a:rPr lang="en-US" sz="1400" baseline="30000" dirty="0"/>
              <a:t>7</a:t>
            </a:r>
            <a:r>
              <a:rPr lang="en-US" sz="1400" dirty="0"/>
              <a:t>	Microsoft. “Artificial Intelligence – Getting Started with Microsoft AI.” 2017. </a:t>
            </a:r>
            <a:r>
              <a:rPr lang="en-US" sz="1400" dirty="0">
                <a:hlinkClick r:id="rId9"/>
              </a:rPr>
              <a:t>https://msdn.microsoft.com/en-us/magazine/mt814801.aspx</a:t>
            </a:r>
            <a:r>
              <a:rPr lang="en-US" sz="1400" dirty="0"/>
              <a:t>.</a:t>
            </a:r>
          </a:p>
          <a:p>
            <a:pPr marL="120650" indent="-120650">
              <a:buNone/>
            </a:pPr>
            <a:endParaRPr lang="en-US" sz="1400" dirty="0"/>
          </a:p>
        </p:txBody>
      </p:sp>
    </p:spTree>
    <p:extLst>
      <p:ext uri="{BB962C8B-B14F-4D97-AF65-F5344CB8AC3E}">
        <p14:creationId xmlns:p14="http://schemas.microsoft.com/office/powerpoint/2010/main" val="156259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gradFill>
                  <a:gsLst>
                    <a:gs pos="16129">
                      <a:srgbClr val="FFFFFF"/>
                    </a:gs>
                    <a:gs pos="34513">
                      <a:srgbClr val="FFFFFF"/>
                    </a:gs>
                  </a:gsLst>
                  <a:lin ang="5400000" scaled="0"/>
                </a:gradFill>
                <a:latin typeface="Segoe UI Light"/>
              </a:rPr>
              <a:t>Responsibility</a:t>
            </a:r>
            <a:endPar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09959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&amp;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icrosoft">
            <a:extLst>
              <a:ext uri="{FF2B5EF4-FFF2-40B4-BE49-F238E27FC236}">
                <a16:creationId xmlns:a16="http://schemas.microsoft.com/office/drawing/2014/main" id="{DB65F21F-13D5-4CCF-A4AF-14BC9F6405C3}"/>
              </a:ext>
            </a:extLst>
          </p:cNvPr>
          <p:cNvSpPr/>
          <p:nvPr/>
        </p:nvSpPr>
        <p:spPr>
          <a:xfrm>
            <a:off x="-5264250" y="2161225"/>
            <a:ext cx="4826403" cy="1495794"/>
          </a:xfrm>
          <a:prstGeom prst="rect">
            <a:avLst/>
          </a:prstGeom>
        </p:spPr>
        <p:txBody>
          <a:bodyPr wrap="square" anchor="t">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Timeless values and principles</a:t>
            </a:r>
          </a:p>
        </p:txBody>
      </p:sp>
    </p:spTree>
    <p:extLst>
      <p:ext uri="{BB962C8B-B14F-4D97-AF65-F5344CB8AC3E}">
        <p14:creationId xmlns:p14="http://schemas.microsoft.com/office/powerpoint/2010/main" val="3281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Paige Bailey</a:t>
            </a:r>
          </a:p>
        </p:txBody>
      </p:sp>
      <p:sp>
        <p:nvSpPr>
          <p:cNvPr id="3" name="Text Placeholder 2"/>
          <p:cNvSpPr>
            <a:spLocks noGrp="1"/>
          </p:cNvSpPr>
          <p:nvPr>
            <p:ph type="body" sz="quarter" idx="14"/>
          </p:nvPr>
        </p:nvSpPr>
        <p:spPr/>
        <p:txBody>
          <a:bodyPr/>
          <a:lstStyle/>
          <a:p>
            <a:r>
              <a:rPr lang="en-US" dirty="0"/>
              <a:t>Cloud Developer Advocate</a:t>
            </a:r>
          </a:p>
          <a:p>
            <a:endParaRPr lang="en-US" dirty="0"/>
          </a:p>
          <a:p>
            <a:r>
              <a:rPr lang="en-US" dirty="0"/>
              <a:t>@</a:t>
            </a:r>
            <a:r>
              <a:rPr lang="en-US" dirty="0" err="1"/>
              <a:t>DynamicWebPaige</a:t>
            </a:r>
            <a:endParaRPr lang="en-US" dirty="0"/>
          </a:p>
        </p:txBody>
      </p:sp>
      <p:pic>
        <p:nvPicPr>
          <p:cNvPr id="5" name="Picture 2" descr="https://avatars2.githubusercontent.com/u/3712347?s=460&amp;v=4">
            <a:extLst>
              <a:ext uri="{FF2B5EF4-FFF2-40B4-BE49-F238E27FC236}">
                <a16:creationId xmlns:a16="http://schemas.microsoft.com/office/drawing/2014/main" id="{8E72BC64-0BC8-4591-AA2F-4FF1198282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42237" y="1906586"/>
            <a:ext cx="3724276"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8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p:cNvSpPr/>
          <p:nvPr/>
        </p:nvSpPr>
        <p:spPr bwMode="auto">
          <a:xfrm>
            <a:off x="427037" y="1744662"/>
            <a:ext cx="6934200" cy="21336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427037" y="4030662"/>
            <a:ext cx="6934200" cy="2057400"/>
          </a:xfrm>
          <a:prstGeom prst="rect">
            <a:avLst/>
          </a:prstGeom>
          <a:solidFill>
            <a:schemeClr val="bg1"/>
          </a:solidFill>
          <a:ln w="38100" cmpd="sng">
            <a:solidFill>
              <a:srgbClr val="E5E5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How do I create intelligent apps without knowing how to build a neural network?</a:t>
            </a:r>
          </a:p>
        </p:txBody>
      </p:sp>
      <p:sp>
        <p:nvSpPr>
          <p:cNvPr id="5" name="TextBox 4"/>
          <p:cNvSpPr txBox="1"/>
          <p:nvPr/>
        </p:nvSpPr>
        <p:spPr>
          <a:xfrm>
            <a:off x="831198" y="3337319"/>
            <a:ext cx="1958039"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Azure Cognitive Services</a:t>
            </a:r>
          </a:p>
        </p:txBody>
      </p:sp>
      <p:sp>
        <p:nvSpPr>
          <p:cNvPr id="6" name="TextBox 5"/>
          <p:cNvSpPr txBox="1"/>
          <p:nvPr/>
        </p:nvSpPr>
        <p:spPr>
          <a:xfrm>
            <a:off x="874488" y="2278062"/>
            <a:ext cx="1871471"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TRAINED SERVICES</a:t>
            </a:r>
          </a:p>
        </p:txBody>
      </p:sp>
      <p:sp>
        <p:nvSpPr>
          <p:cNvPr id="7" name="TextBox 6"/>
          <p:cNvSpPr txBox="1"/>
          <p:nvPr/>
        </p:nvSpPr>
        <p:spPr>
          <a:xfrm>
            <a:off x="3231313" y="3337319"/>
            <a:ext cx="1325648" cy="45063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Bot Framework</a:t>
            </a:r>
          </a:p>
        </p:txBody>
      </p:sp>
      <p:sp>
        <p:nvSpPr>
          <p:cNvPr id="8" name="TextBox 7"/>
          <p:cNvSpPr txBox="1"/>
          <p:nvPr/>
        </p:nvSpPr>
        <p:spPr>
          <a:xfrm>
            <a:off x="2895810" y="2278062"/>
            <a:ext cx="1996655"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CONVERSATIONAL UI</a:t>
            </a:r>
          </a:p>
        </p:txBody>
      </p:sp>
      <p:sp>
        <p:nvSpPr>
          <p:cNvPr id="12" name="TextBox 11"/>
          <p:cNvSpPr txBox="1"/>
          <p:nvPr/>
        </p:nvSpPr>
        <p:spPr>
          <a:xfrm>
            <a:off x="2898490" y="1668462"/>
            <a:ext cx="1991295"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Services</a:t>
            </a:r>
          </a:p>
        </p:txBody>
      </p:sp>
      <p:sp>
        <p:nvSpPr>
          <p:cNvPr id="14" name="TextBox 13"/>
          <p:cNvSpPr txBox="1"/>
          <p:nvPr/>
        </p:nvSpPr>
        <p:spPr>
          <a:xfrm>
            <a:off x="1240894" y="5408927"/>
            <a:ext cx="1257734" cy="602986"/>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Microsoft SQL</a:t>
            </a:r>
            <a:br>
              <a:rPr kumimoji="0" lang="en-US" sz="11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Server</a:t>
            </a:r>
          </a:p>
        </p:txBody>
      </p:sp>
      <p:sp>
        <p:nvSpPr>
          <p:cNvPr id="31" name="TextBox 30"/>
          <p:cNvSpPr txBox="1"/>
          <p:nvPr/>
        </p:nvSpPr>
        <p:spPr>
          <a:xfrm>
            <a:off x="2518903" y="3954462"/>
            <a:ext cx="2750468" cy="69044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Light"/>
                <a:ea typeface="+mn-ea"/>
                <a:cs typeface="Segoe UI Light"/>
              </a:rPr>
              <a:t>AI Infrastructure</a:t>
            </a:r>
          </a:p>
        </p:txBody>
      </p:sp>
      <p:sp>
        <p:nvSpPr>
          <p:cNvPr id="32" name="TextBox 31"/>
          <p:cNvSpPr txBox="1"/>
          <p:nvPr/>
        </p:nvSpPr>
        <p:spPr>
          <a:xfrm>
            <a:off x="1269078" y="4487862"/>
            <a:ext cx="1254189" cy="46474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AI ON DATA</a:t>
            </a:r>
          </a:p>
        </p:txBody>
      </p:sp>
      <p:pic>
        <p:nvPicPr>
          <p:cNvPr id="3" name="Picture 2" descr="Azure-Cognative-Service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3308" y="2686603"/>
            <a:ext cx="734459" cy="734459"/>
          </a:xfrm>
          <a:prstGeom prst="rect">
            <a:avLst/>
          </a:prstGeom>
        </p:spPr>
      </p:pic>
      <p:pic>
        <p:nvPicPr>
          <p:cNvPr id="36" name="Picture 35" descr="Azure SQL Database (generic).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288" y="4918868"/>
            <a:ext cx="532947" cy="532947"/>
          </a:xfrm>
          <a:prstGeom prst="rect">
            <a:avLst/>
          </a:prstGeom>
        </p:spPr>
      </p:pic>
      <p:pic>
        <p:nvPicPr>
          <p:cNvPr id="37" name="Picture 36" descr="Bot Services.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1237" y="2731399"/>
            <a:ext cx="644866" cy="644866"/>
          </a:xfrm>
          <a:prstGeom prst="rect">
            <a:avLst/>
          </a:prstGeom>
        </p:spPr>
      </p:pic>
      <p:sp>
        <p:nvSpPr>
          <p:cNvPr id="49" name="TextBox 48">
            <a:extLst>
              <a:ext uri="{FF2B5EF4-FFF2-40B4-BE49-F238E27FC236}">
                <a16:creationId xmlns:a16="http://schemas.microsoft.com/office/drawing/2014/main" id="{B61B5CA4-F9D7-47E1-8A1F-68DE56F8E9EF}"/>
              </a:ext>
            </a:extLst>
          </p:cNvPr>
          <p:cNvSpPr txBox="1"/>
          <p:nvPr/>
        </p:nvSpPr>
        <p:spPr>
          <a:xfrm>
            <a:off x="5712368" y="3337319"/>
            <a:ext cx="637034" cy="44781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LUIS</a:t>
            </a:r>
          </a:p>
        </p:txBody>
      </p:sp>
      <p:sp>
        <p:nvSpPr>
          <p:cNvPr id="50" name="TextBox 49">
            <a:extLst>
              <a:ext uri="{FF2B5EF4-FFF2-40B4-BE49-F238E27FC236}">
                <a16:creationId xmlns:a16="http://schemas.microsoft.com/office/drawing/2014/main" id="{1CF65015-97C8-47DD-9A28-290356AD71A0}"/>
              </a:ext>
            </a:extLst>
          </p:cNvPr>
          <p:cNvSpPr txBox="1"/>
          <p:nvPr/>
        </p:nvSpPr>
        <p:spPr>
          <a:xfrm>
            <a:off x="5462652" y="2278062"/>
            <a:ext cx="1136466"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53535"/>
                </a:solidFill>
                <a:effectLst/>
                <a:uLnTx/>
                <a:uFillTx/>
                <a:latin typeface="Segoe UI Semilight"/>
                <a:ea typeface="+mn-ea"/>
                <a:cs typeface="+mn-cs"/>
              </a:rPr>
              <a:t>LANGUAGE</a:t>
            </a:r>
          </a:p>
        </p:txBody>
      </p:sp>
      <p:pic>
        <p:nvPicPr>
          <p:cNvPr id="9" name="Graphic 8">
            <a:extLst>
              <a:ext uri="{FF2B5EF4-FFF2-40B4-BE49-F238E27FC236}">
                <a16:creationId xmlns:a16="http://schemas.microsoft.com/office/drawing/2014/main" id="{7C3E5947-13F3-47F7-A8BE-B0F5E02C82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2368" y="2735315"/>
            <a:ext cx="637034" cy="637034"/>
          </a:xfrm>
          <a:prstGeom prst="rect">
            <a:avLst/>
          </a:prstGeom>
        </p:spPr>
      </p:pic>
    </p:spTree>
    <p:extLst>
      <p:ext uri="{BB962C8B-B14F-4D97-AF65-F5344CB8AC3E}">
        <p14:creationId xmlns:p14="http://schemas.microsoft.com/office/powerpoint/2010/main" val="313007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6" grpId="0"/>
      <p:bldP spid="7" grpId="0"/>
      <p:bldP spid="8" grpId="0"/>
      <p:bldP spid="12" grpId="0"/>
      <p:bldP spid="14" grpId="0"/>
      <p:bldP spid="31" grpId="0"/>
      <p:bldP spid="32" grpId="0"/>
      <p:bldP spid="49" grpId="0"/>
      <p:bldP spid="49" grpId="1"/>
      <p:bldP spid="50" grpId="0"/>
      <p:bldP spid="50"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73716" y="4101393"/>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2119146" y="4101392"/>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6010005" y="4101392"/>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4064576" y="4101393"/>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2" name="TextBox 11">
            <a:extLst>
              <a:ext uri="{FF2B5EF4-FFF2-40B4-BE49-F238E27FC236}">
                <a16:creationId xmlns:a16="http://schemas.microsoft.com/office/drawing/2014/main" id="{0BF17D20-2F5A-4851-B595-1D4BBC639D7C}"/>
              </a:ext>
            </a:extLst>
          </p:cNvPr>
          <p:cNvSpPr txBox="1"/>
          <p:nvPr/>
        </p:nvSpPr>
        <p:spPr>
          <a:xfrm>
            <a:off x="9900863" y="4101393"/>
            <a:ext cx="2119744" cy="211362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Labs</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An early look at emerging Microsoft Cognitive Services technologies: discover, try, and give feedback on technologies before general availability</a:t>
            </a:r>
          </a:p>
        </p:txBody>
      </p:sp>
      <p:sp>
        <p:nvSpPr>
          <p:cNvPr id="14" name="TextBox 13">
            <a:extLst>
              <a:ext uri="{FF2B5EF4-FFF2-40B4-BE49-F238E27FC236}">
                <a16:creationId xmlns:a16="http://schemas.microsoft.com/office/drawing/2014/main" id="{69BFCF29-AE15-44DB-8239-E086782C646E}"/>
              </a:ext>
            </a:extLst>
          </p:cNvPr>
          <p:cNvSpPr txBox="1"/>
          <p:nvPr/>
        </p:nvSpPr>
        <p:spPr>
          <a:xfrm>
            <a:off x="7955435" y="4101393"/>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695809" y="2952134"/>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2641239" y="2952134"/>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4586668" y="2952134"/>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6532098" y="2952134"/>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8481671" y="2952134"/>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grpSp>
        <p:nvGrpSpPr>
          <p:cNvPr id="31" name="Group 30">
            <a:extLst>
              <a:ext uri="{FF2B5EF4-FFF2-40B4-BE49-F238E27FC236}">
                <a16:creationId xmlns:a16="http://schemas.microsoft.com/office/drawing/2014/main" id="{88E62920-8263-47D7-9D31-12D9A382DE61}"/>
              </a:ext>
            </a:extLst>
          </p:cNvPr>
          <p:cNvGrpSpPr/>
          <p:nvPr/>
        </p:nvGrpSpPr>
        <p:grpSpPr>
          <a:xfrm>
            <a:off x="10422955" y="2952134"/>
            <a:ext cx="1075558" cy="1075558"/>
            <a:chOff x="10632583" y="2934576"/>
            <a:chExt cx="1097280" cy="1097280"/>
          </a:xfrm>
        </p:grpSpPr>
        <p:sp>
          <p:nvSpPr>
            <p:cNvPr id="32" name="Oval 31"/>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3" name="Picture 32">
              <a:extLst>
                <a:ext uri="{FF2B5EF4-FFF2-40B4-BE49-F238E27FC236}">
                  <a16:creationId xmlns:a16="http://schemas.microsoft.com/office/drawing/2014/main" id="{BFC99DAF-49A7-4950-ADFE-DAE6F878733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76803" y="3238448"/>
              <a:ext cx="408842" cy="489536"/>
            </a:xfrm>
            <a:prstGeom prst="rect">
              <a:avLst/>
            </a:prstGeom>
          </p:spPr>
        </p:pic>
      </p:grpSp>
      <p:pic>
        <p:nvPicPr>
          <p:cNvPr id="37" name="Picture 36"/>
          <p:cNvPicPr>
            <a:picLocks noChangeAspect="1"/>
          </p:cNvPicPr>
          <p:nvPr/>
        </p:nvPicPr>
        <p:blipFill>
          <a:blip r:embed="rId9"/>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hlinkClick r:id="rId10"/>
              </a:rPr>
              <a:t>Azure Cognitive Services </a:t>
            </a: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are ready to go pre-trained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2.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13.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5.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6.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7.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1.xml><?xml version="1.0" encoding="utf-8"?>
<a:theme xmlns:a="http://schemas.openxmlformats.org/drawingml/2006/main" name="3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2.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23.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4.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5.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7.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8.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9.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12239fb0-26c0-4a37-b790-6c81fba9d0fc"/>
    <ds:schemaRef ds:uri="http://purl.org/dc/elements/1.1/"/>
    <ds:schemaRef ds:uri="http://schemas.microsoft.com/office/2006/metadata/properties"/>
    <ds:schemaRef ds:uri="16dc66bd-df5a-4495-a5c9-5e296f49988a"/>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13253</TotalTime>
  <Words>7148</Words>
  <Application>Microsoft Office PowerPoint</Application>
  <PresentationFormat>Custom</PresentationFormat>
  <Paragraphs>869</Paragraphs>
  <Slides>44</Slides>
  <Notes>44</Notes>
  <HiddenSlides>1</HiddenSlides>
  <MMClips>1</MMClips>
  <ScaleCrop>false</ScaleCrop>
  <HeadingPairs>
    <vt:vector size="8" baseType="variant">
      <vt:variant>
        <vt:lpstr>Fonts Used</vt:lpstr>
      </vt:variant>
      <vt:variant>
        <vt:i4>13</vt:i4>
      </vt:variant>
      <vt:variant>
        <vt:lpstr>Theme</vt:lpstr>
      </vt:variant>
      <vt:variant>
        <vt:i4>24</vt:i4>
      </vt:variant>
      <vt:variant>
        <vt:lpstr>Embedded OLE Servers</vt:lpstr>
      </vt:variant>
      <vt:variant>
        <vt:i4>1</vt:i4>
      </vt:variant>
      <vt:variant>
        <vt:lpstr>Slide Titles</vt:lpstr>
      </vt:variant>
      <vt:variant>
        <vt:i4>44</vt:i4>
      </vt:variant>
    </vt:vector>
  </HeadingPairs>
  <TitlesOfParts>
    <vt:vector size="82" baseType="lpstr">
      <vt:lpstr>3Dumb</vt:lpstr>
      <vt:lpstr>ＭＳ Ｐゴシック</vt:lpstr>
      <vt:lpstr>ＭＳ Ｐゴシック</vt:lpstr>
      <vt:lpstr>Roboto Thin</vt:lpstr>
      <vt:lpstr>Arial</vt:lpstr>
      <vt:lpstr>Calibri</vt:lpstr>
      <vt:lpstr>Calibri Light</vt:lpstr>
      <vt:lpstr>Consolas</vt:lpstr>
      <vt:lpstr>Segoe UI</vt:lpstr>
      <vt:lpstr>Segoe UI Light</vt:lpstr>
      <vt:lpstr>Segoe UI Semibold</vt:lpstr>
      <vt:lpstr>Segoe UI Semilight</vt:lpstr>
      <vt:lpstr>Wingdings</vt:lpstr>
      <vt:lpstr>5-50111_Build 2017_LIGHT GRAY TEMPLATE</vt:lpstr>
      <vt:lpstr>5-50111_Build 2017_DARK GRAY TEMPLATE</vt:lpstr>
      <vt:lpstr>Office Theme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Connect(); 2016 (Remove)</vt:lpstr>
      <vt:lpstr>WHITE TEMPLATE</vt:lpstr>
      <vt:lpstr>5-50113_Microsoft_Ready_Light_Template</vt:lpstr>
      <vt:lpstr>5-50113_Microsoft_Ready_Dark_Template</vt:lpstr>
      <vt:lpstr>2_WHITE TEMPLATE</vt:lpstr>
      <vt:lpstr>1_5-50111_Build 2017_LIGHT GRAY TEMPLATE</vt:lpstr>
      <vt:lpstr>Kantoorthema</vt:lpstr>
      <vt:lpstr>3_WHITE TEMPLATE</vt:lpstr>
      <vt:lpstr>2_5-50111_Build 2017_LIGHT GRAY TEMPLATE</vt:lpstr>
      <vt:lpstr>3_5-50111_Build 2017_LIGHT GRAY TEMPLATE</vt:lpstr>
      <vt:lpstr>3_MGXFY17 GS Template Light</vt:lpstr>
      <vt:lpstr>4_5-50111_Build 2017_LIGHT GRAY TEMPLATE</vt:lpstr>
      <vt:lpstr>2_Exec Retreat Template - Dark Gray</vt:lpstr>
      <vt:lpstr>think-cell Slide</vt:lpstr>
      <vt:lpstr>Azure University Tour</vt:lpstr>
      <vt:lpstr>PowerPoint Presentation</vt:lpstr>
      <vt:lpstr>Jeff Sandquist</vt:lpstr>
      <vt:lpstr>PowerPoint Presentation</vt:lpstr>
      <vt:lpstr>PowerPoint Presentation</vt:lpstr>
      <vt:lpstr>PowerPoint Presentation</vt:lpstr>
      <vt:lpstr>Paige Bailey</vt:lpstr>
      <vt:lpstr>PowerPoint Presentation</vt:lpstr>
      <vt:lpstr>PowerPoint Presentation</vt:lpstr>
      <vt:lpstr>PowerPoint Presentation</vt:lpstr>
      <vt:lpstr>PowerPoint Presentation</vt:lpstr>
      <vt:lpstr>PowerPoint Presentation</vt:lpstr>
      <vt:lpstr>PowerPoint Presentation</vt:lpstr>
      <vt:lpstr>ContosoBNB app: The trip-rental app that learns with you and works for you</vt:lpstr>
      <vt:lpstr>How did we do it?</vt:lpstr>
      <vt:lpstr>PowerPoint Presentation</vt:lpstr>
      <vt:lpstr>Lena Hall</vt:lpstr>
      <vt:lpstr>PowerPoint Presentation</vt:lpstr>
      <vt:lpstr>PowerPoint Presentation</vt:lpstr>
      <vt:lpstr>PowerPoint Presentation</vt:lpstr>
      <vt:lpstr>PowerPoint Presentation</vt:lpstr>
      <vt:lpstr>PowerPoint Presentation</vt:lpstr>
      <vt:lpstr>Maxime Rouiller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Garrett</vt:lpstr>
      <vt:lpstr>PowerPoint Presentation</vt:lpstr>
      <vt:lpstr>PowerPoint Presentation</vt:lpstr>
      <vt:lpstr>PowerPoint Presentation</vt:lpstr>
      <vt:lpstr>PowerPoint Presentation</vt:lpstr>
      <vt:lpstr>PowerPoint Presentation</vt:lpstr>
      <vt:lpstr>Azure:</vt:lpstr>
      <vt:lpstr>PowerPoint Presentation</vt:lpstr>
      <vt:lpstr>Azure for Students</vt:lpstr>
      <vt:lpstr>PowerPoint Presentation</vt:lpstr>
      <vt:lpstr>PowerPoint Presentation</vt:lpstr>
      <vt:lpstr>PowerPoint Presentation</vt:lpstr>
      <vt:lpstr>Endnotes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Susan Ibach</cp:lastModifiedBy>
  <cp:revision>1037</cp:revision>
  <dcterms:created xsi:type="dcterms:W3CDTF">2017-04-03T03:45:43Z</dcterms:created>
  <dcterms:modified xsi:type="dcterms:W3CDTF">2018-04-17T14:58:54Z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